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74" r:id="rId2"/>
    <p:sldId id="354" r:id="rId3"/>
    <p:sldId id="356" r:id="rId4"/>
    <p:sldId id="325" r:id="rId5"/>
    <p:sldId id="327" r:id="rId6"/>
    <p:sldId id="328" r:id="rId7"/>
    <p:sldId id="329" r:id="rId8"/>
    <p:sldId id="330" r:id="rId9"/>
    <p:sldId id="331" r:id="rId10"/>
    <p:sldId id="310" r:id="rId11"/>
    <p:sldId id="332" r:id="rId12"/>
    <p:sldId id="338" r:id="rId13"/>
    <p:sldId id="340" r:id="rId14"/>
    <p:sldId id="333" r:id="rId15"/>
    <p:sldId id="352" r:id="rId16"/>
    <p:sldId id="275" r:id="rId17"/>
    <p:sldId id="259" r:id="rId18"/>
    <p:sldId id="260" r:id="rId19"/>
    <p:sldId id="261" r:id="rId20"/>
    <p:sldId id="291" r:id="rId21"/>
    <p:sldId id="262" r:id="rId22"/>
    <p:sldId id="263" r:id="rId23"/>
    <p:sldId id="296" r:id="rId24"/>
    <p:sldId id="292" r:id="rId25"/>
    <p:sldId id="293" r:id="rId26"/>
    <p:sldId id="346" r:id="rId27"/>
    <p:sldId id="308" r:id="rId28"/>
    <p:sldId id="309" r:id="rId29"/>
    <p:sldId id="311" r:id="rId30"/>
    <p:sldId id="264" r:id="rId31"/>
    <p:sldId id="297" r:id="rId32"/>
    <p:sldId id="266" r:id="rId33"/>
    <p:sldId id="300" r:id="rId34"/>
    <p:sldId id="301" r:id="rId35"/>
    <p:sldId id="302" r:id="rId36"/>
    <p:sldId id="303" r:id="rId37"/>
    <p:sldId id="304" r:id="rId38"/>
    <p:sldId id="306" r:id="rId39"/>
    <p:sldId id="270" r:id="rId40"/>
    <p:sldId id="276" r:id="rId41"/>
    <p:sldId id="277" r:id="rId42"/>
    <p:sldId id="278" r:id="rId43"/>
    <p:sldId id="279" r:id="rId44"/>
    <p:sldId id="280" r:id="rId45"/>
    <p:sldId id="281" r:id="rId46"/>
    <p:sldId id="282" r:id="rId47"/>
    <p:sldId id="283" r:id="rId48"/>
    <p:sldId id="284" r:id="rId49"/>
    <p:sldId id="307" r:id="rId50"/>
    <p:sldId id="315" r:id="rId51"/>
    <p:sldId id="317" r:id="rId52"/>
    <p:sldId id="273" r:id="rId53"/>
    <p:sldId id="285" r:id="rId54"/>
    <p:sldId id="286" r:id="rId55"/>
    <p:sldId id="312" r:id="rId56"/>
    <p:sldId id="314" r:id="rId57"/>
    <p:sldId id="288" r:id="rId58"/>
    <p:sldId id="348" r:id="rId59"/>
    <p:sldId id="350" r:id="rId60"/>
    <p:sldId id="351" r:id="rId61"/>
    <p:sldId id="336" r:id="rId62"/>
    <p:sldId id="267" r:id="rId63"/>
    <p:sldId id="268" r:id="rId64"/>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82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2" autoAdjust="0"/>
    <p:restoredTop sz="84936" autoAdjust="0"/>
  </p:normalViewPr>
  <p:slideViewPr>
    <p:cSldViewPr snapToGrid="0">
      <p:cViewPr varScale="1">
        <p:scale>
          <a:sx n="65" d="100"/>
          <a:sy n="65" d="100"/>
        </p:scale>
        <p:origin x="528"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94C52-4B7D-456D-B6F1-F8EF259A89A6}" type="datetimeFigureOut">
              <a:rPr lang="es-ES" smtClean="0"/>
              <a:t>13/03/2025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6AF9F-335C-4A9F-A242-779E514E9D19}" type="slidenum">
              <a:rPr lang="es-ES" smtClean="0"/>
              <a:t>‹Nº›</a:t>
            </a:fld>
            <a:endParaRPr lang="es-ES"/>
          </a:p>
        </p:txBody>
      </p:sp>
    </p:spTree>
    <p:extLst>
      <p:ext uri="{BB962C8B-B14F-4D97-AF65-F5344CB8AC3E}">
        <p14:creationId xmlns:p14="http://schemas.microsoft.com/office/powerpoint/2010/main" val="335775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3835C94C-6780-4DAA-8B5F-27F03EABF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40F10744-0390-42E0-8586-E7B111B3C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6148" name="Marcador de número de diapositiva 3">
            <a:extLst>
              <a:ext uri="{FF2B5EF4-FFF2-40B4-BE49-F238E27FC236}">
                <a16:creationId xmlns:a16="http://schemas.microsoft.com/office/drawing/2014/main" id="{672142D8-8A34-4E22-817C-5F6C7A30C9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9F93A6-E0F0-4B63-B88F-3933CD41CC0B}" type="slidenum">
              <a:rPr lang="es-ES" altLang="es-ES" smtClean="0"/>
              <a:pPr/>
              <a:t>2</a:t>
            </a:fld>
            <a:endParaRPr lang="es-ES" altLang="es-ES"/>
          </a:p>
        </p:txBody>
      </p:sp>
    </p:spTree>
    <p:extLst>
      <p:ext uri="{BB962C8B-B14F-4D97-AF65-F5344CB8AC3E}">
        <p14:creationId xmlns:p14="http://schemas.microsoft.com/office/powerpoint/2010/main" val="240587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AF116F8E-20F6-4AE5-89ED-42EE30057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A6AB5FA2-25CE-462C-94BC-98EB2A5A1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20484" name="Marcador de número de diapositiva 3">
            <a:extLst>
              <a:ext uri="{FF2B5EF4-FFF2-40B4-BE49-F238E27FC236}">
                <a16:creationId xmlns:a16="http://schemas.microsoft.com/office/drawing/2014/main" id="{64A4F1A1-61D1-446A-A0CE-2CBCEE2D1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479500-87F7-4746-95FB-B6984C60A6EA}" type="slidenum">
              <a:rPr lang="es-ES" altLang="es-ES" smtClean="0"/>
              <a:pPr/>
              <a:t>11</a:t>
            </a:fld>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AF116F8E-20F6-4AE5-89ED-42EE30057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A6AB5FA2-25CE-462C-94BC-98EB2A5A1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20484" name="Marcador de número de diapositiva 3">
            <a:extLst>
              <a:ext uri="{FF2B5EF4-FFF2-40B4-BE49-F238E27FC236}">
                <a16:creationId xmlns:a16="http://schemas.microsoft.com/office/drawing/2014/main" id="{64A4F1A1-61D1-446A-A0CE-2CBCEE2D1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479500-87F7-4746-95FB-B6984C60A6EA}" type="slidenum">
              <a:rPr lang="es-ES" altLang="es-ES" smtClean="0"/>
              <a:pPr/>
              <a:t>12</a:t>
            </a:fld>
            <a:endParaRPr lang="es-ES" altLang="es-ES"/>
          </a:p>
        </p:txBody>
      </p:sp>
    </p:spTree>
    <p:extLst>
      <p:ext uri="{BB962C8B-B14F-4D97-AF65-F5344CB8AC3E}">
        <p14:creationId xmlns:p14="http://schemas.microsoft.com/office/powerpoint/2010/main" val="180164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AF116F8E-20F6-4AE5-89ED-42EE30057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A6AB5FA2-25CE-462C-94BC-98EB2A5A1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20484" name="Marcador de número de diapositiva 3">
            <a:extLst>
              <a:ext uri="{FF2B5EF4-FFF2-40B4-BE49-F238E27FC236}">
                <a16:creationId xmlns:a16="http://schemas.microsoft.com/office/drawing/2014/main" id="{64A4F1A1-61D1-446A-A0CE-2CBCEE2D1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479500-87F7-4746-95FB-B6984C60A6EA}" type="slidenum">
              <a:rPr lang="es-ES" altLang="es-ES" smtClean="0"/>
              <a:pPr/>
              <a:t>13</a:t>
            </a:fld>
            <a:endParaRPr lang="es-ES" altLang="es-ES"/>
          </a:p>
        </p:txBody>
      </p:sp>
    </p:spTree>
    <p:extLst>
      <p:ext uri="{BB962C8B-B14F-4D97-AF65-F5344CB8AC3E}">
        <p14:creationId xmlns:p14="http://schemas.microsoft.com/office/powerpoint/2010/main" val="415544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63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5CC413-9BDB-4CF1-B81D-9C1AB96E4F97}" type="slidenum">
              <a:rPr lang="es-ES" altLang="es-ES" smtClean="0"/>
              <a:pPr/>
              <a:t>20</a:t>
            </a:fld>
            <a:endParaRPr lang="es-ES" altLang="es-ES"/>
          </a:p>
        </p:txBody>
      </p:sp>
    </p:spTree>
    <p:extLst>
      <p:ext uri="{BB962C8B-B14F-4D97-AF65-F5344CB8AC3E}">
        <p14:creationId xmlns:p14="http://schemas.microsoft.com/office/powerpoint/2010/main" val="5417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9581D4-E9A0-49E3-BACD-35D911BC323D}" type="slidenum">
              <a:rPr lang="es-ES" altLang="es-ES" smtClean="0"/>
              <a:pPr/>
              <a:t>57</a:t>
            </a:fld>
            <a:endParaRPr lang="es-ES" altLang="es-ES"/>
          </a:p>
        </p:txBody>
      </p:sp>
    </p:spTree>
    <p:extLst>
      <p:ext uri="{BB962C8B-B14F-4D97-AF65-F5344CB8AC3E}">
        <p14:creationId xmlns:p14="http://schemas.microsoft.com/office/powerpoint/2010/main" val="184965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9581D4-E9A0-49E3-BACD-35D911BC323D}" type="slidenum">
              <a:rPr lang="es-ES" altLang="es-ES" smtClean="0"/>
              <a:pPr/>
              <a:t>58</a:t>
            </a:fld>
            <a:endParaRPr lang="es-ES" altLang="es-ES"/>
          </a:p>
        </p:txBody>
      </p:sp>
    </p:spTree>
    <p:extLst>
      <p:ext uri="{BB962C8B-B14F-4D97-AF65-F5344CB8AC3E}">
        <p14:creationId xmlns:p14="http://schemas.microsoft.com/office/powerpoint/2010/main" val="330031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9581D4-E9A0-49E3-BACD-35D911BC323D}" type="slidenum">
              <a:rPr lang="es-ES" altLang="es-ES" smtClean="0"/>
              <a:pPr/>
              <a:t>59</a:t>
            </a:fld>
            <a:endParaRPr lang="es-ES" altLang="es-ES"/>
          </a:p>
        </p:txBody>
      </p:sp>
    </p:spTree>
    <p:extLst>
      <p:ext uri="{BB962C8B-B14F-4D97-AF65-F5344CB8AC3E}">
        <p14:creationId xmlns:p14="http://schemas.microsoft.com/office/powerpoint/2010/main" val="137573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9581D4-E9A0-49E3-BACD-35D911BC323D}" type="slidenum">
              <a:rPr lang="es-ES" altLang="es-ES" smtClean="0"/>
              <a:pPr/>
              <a:t>60</a:t>
            </a:fld>
            <a:endParaRPr lang="es-ES" altLang="es-ES"/>
          </a:p>
        </p:txBody>
      </p:sp>
    </p:spTree>
    <p:extLst>
      <p:ext uri="{BB962C8B-B14F-4D97-AF65-F5344CB8AC3E}">
        <p14:creationId xmlns:p14="http://schemas.microsoft.com/office/powerpoint/2010/main" val="76129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3835C94C-6780-4DAA-8B5F-27F03EABF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40F10744-0390-42E0-8586-E7B111B3C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6148" name="Marcador de número de diapositiva 3">
            <a:extLst>
              <a:ext uri="{FF2B5EF4-FFF2-40B4-BE49-F238E27FC236}">
                <a16:creationId xmlns:a16="http://schemas.microsoft.com/office/drawing/2014/main" id="{672142D8-8A34-4E22-817C-5F6C7A30C9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9F93A6-E0F0-4B63-B88F-3933CD41CC0B}" type="slidenum">
              <a:rPr lang="es-ES" altLang="es-ES" smtClean="0"/>
              <a:pPr/>
              <a:t>3</a:t>
            </a:fld>
            <a:endParaRPr lang="es-ES" altLang="es-ES"/>
          </a:p>
        </p:txBody>
      </p:sp>
    </p:spTree>
    <p:extLst>
      <p:ext uri="{BB962C8B-B14F-4D97-AF65-F5344CB8AC3E}">
        <p14:creationId xmlns:p14="http://schemas.microsoft.com/office/powerpoint/2010/main" val="219227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3835C94C-6780-4DAA-8B5F-27F03EABF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40F10744-0390-42E0-8586-E7B111B3C9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6148" name="Marcador de número de diapositiva 3">
            <a:extLst>
              <a:ext uri="{FF2B5EF4-FFF2-40B4-BE49-F238E27FC236}">
                <a16:creationId xmlns:a16="http://schemas.microsoft.com/office/drawing/2014/main" id="{672142D8-8A34-4E22-817C-5F6C7A30C9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9F93A6-E0F0-4B63-B88F-3933CD41CC0B}" type="slidenum">
              <a:rPr lang="es-ES" altLang="es-ES" smtClean="0"/>
              <a:pPr/>
              <a:t>4</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E17F0435-F4A2-40C7-9CC6-9FB92BD74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7E916255-8D50-4B11-8229-1E5B78DAE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8196" name="Marcador de número de diapositiva 3">
            <a:extLst>
              <a:ext uri="{FF2B5EF4-FFF2-40B4-BE49-F238E27FC236}">
                <a16:creationId xmlns:a16="http://schemas.microsoft.com/office/drawing/2014/main" id="{59091C8E-8FAD-4211-ACDF-62AD07956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0D32AB-F85C-4A9E-B940-C6F12C459ECE}" type="slidenum">
              <a:rPr lang="es-ES" altLang="es-ES" smtClean="0"/>
              <a:pPr/>
              <a:t>5</a:t>
            </a:fld>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B2266D7C-256B-4228-BAA7-FE1E398CA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1A022E71-434E-40DC-A168-987182075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0244" name="Marcador de número de diapositiva 3">
            <a:extLst>
              <a:ext uri="{FF2B5EF4-FFF2-40B4-BE49-F238E27FC236}">
                <a16:creationId xmlns:a16="http://schemas.microsoft.com/office/drawing/2014/main" id="{C4AFFF7E-1A14-45C5-B647-3ADCA6024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4636F4-F07F-4F66-B8B5-9F1BF40E0020}" type="slidenum">
              <a:rPr lang="es-ES" altLang="es-ES" smtClean="0"/>
              <a:pPr/>
              <a:t>6</a:t>
            </a:fld>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B3BF1E8C-84D0-4FCA-8986-AF97390EA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D18ADCC4-1B5D-4C79-A28A-068B84C748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2292" name="Marcador de número de diapositiva 3">
            <a:extLst>
              <a:ext uri="{FF2B5EF4-FFF2-40B4-BE49-F238E27FC236}">
                <a16:creationId xmlns:a16="http://schemas.microsoft.com/office/drawing/2014/main" id="{C150F7F3-8EF4-4EEB-8C3F-E0089E14E2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106835-49A5-41DF-80C6-27DD78A8CC40}" type="slidenum">
              <a:rPr lang="es-ES" altLang="es-ES" smtClean="0"/>
              <a:pPr/>
              <a:t>7</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C6DC6D4B-35DA-454D-AB9B-657497814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E1E9F890-C091-4AF7-AECA-5067F559C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4340" name="Marcador de número de diapositiva 3">
            <a:extLst>
              <a:ext uri="{FF2B5EF4-FFF2-40B4-BE49-F238E27FC236}">
                <a16:creationId xmlns:a16="http://schemas.microsoft.com/office/drawing/2014/main" id="{49CEA1E0-1501-4A25-9E40-0900A152D5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CB1C45-831F-4F95-A0C3-8E4A395A51A9}" type="slidenum">
              <a:rPr lang="es-ES" altLang="es-ES" smtClean="0"/>
              <a:pPr/>
              <a:t>8</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a:extLst>
              <a:ext uri="{FF2B5EF4-FFF2-40B4-BE49-F238E27FC236}">
                <a16:creationId xmlns:a16="http://schemas.microsoft.com/office/drawing/2014/main" id="{4A4E2EE4-B048-4739-8023-EDB5DD965E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a:extLst>
              <a:ext uri="{FF2B5EF4-FFF2-40B4-BE49-F238E27FC236}">
                <a16:creationId xmlns:a16="http://schemas.microsoft.com/office/drawing/2014/main" id="{D9ED5A2C-D1F6-4F3C-9EFC-46168CFE2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6388" name="Marcador de número de diapositiva 3">
            <a:extLst>
              <a:ext uri="{FF2B5EF4-FFF2-40B4-BE49-F238E27FC236}">
                <a16:creationId xmlns:a16="http://schemas.microsoft.com/office/drawing/2014/main" id="{719EF147-80C6-484D-9E84-994986C46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12539F-2F16-47CD-97D5-88665BBF6FA0}" type="slidenum">
              <a:rPr lang="es-ES" altLang="es-ES" smtClean="0"/>
              <a:pPr/>
              <a:t>9</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00238EA4-49EE-4E7C-A1EA-D34EEF29B3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B310FEC7-1B5B-4BDB-829F-0D494C31CF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18436" name="Marcador de número de diapositiva 3">
            <a:extLst>
              <a:ext uri="{FF2B5EF4-FFF2-40B4-BE49-F238E27FC236}">
                <a16:creationId xmlns:a16="http://schemas.microsoft.com/office/drawing/2014/main" id="{09DF81DE-66AC-40D0-B546-9A36DEFED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A705A0-9FDE-4617-B08C-361CF35D2B4C}" type="slidenum">
              <a:rPr lang="es-ES" altLang="es-ES" smtClean="0"/>
              <a:pPr/>
              <a:t>10</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1402CF3F-0ABF-4592-A9F7-6538CCD0BD9B}" type="datetimeFigureOut">
              <a:rPr lang="es-ES"/>
              <a:pPr>
                <a:defRPr/>
              </a:pPr>
              <a:t>13/03/2025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A73A8FD-7ABE-4998-8844-C74F1149CADD}" type="slidenum">
              <a:rPr lang="es-ES" altLang="es-ES"/>
              <a:pPr>
                <a:defRPr/>
              </a:pPr>
              <a:t>‹Nº›</a:t>
            </a:fld>
            <a:endParaRPr lang="es-ES" altLang="es-ES"/>
          </a:p>
        </p:txBody>
      </p:sp>
    </p:spTree>
    <p:extLst>
      <p:ext uri="{BB962C8B-B14F-4D97-AF65-F5344CB8AC3E}">
        <p14:creationId xmlns:p14="http://schemas.microsoft.com/office/powerpoint/2010/main" val="348722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1BB143A7-7DC5-4F86-B009-E978EC50639B}" type="datetimeFigureOut">
              <a:rPr lang="es-ES"/>
              <a:pPr>
                <a:defRPr/>
              </a:pPr>
              <a:t>13/03/2025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4CEC4EB-4760-4233-A967-E4BD5CAEC9A5}" type="slidenum">
              <a:rPr lang="es-ES" altLang="es-ES"/>
              <a:pPr>
                <a:defRPr/>
              </a:pPr>
              <a:t>‹Nº›</a:t>
            </a:fld>
            <a:endParaRPr lang="es-ES" altLang="es-ES"/>
          </a:p>
        </p:txBody>
      </p:sp>
    </p:spTree>
    <p:extLst>
      <p:ext uri="{BB962C8B-B14F-4D97-AF65-F5344CB8AC3E}">
        <p14:creationId xmlns:p14="http://schemas.microsoft.com/office/powerpoint/2010/main" val="299558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54E4F12B-88ED-4039-A748-12A45AD9FC45}" type="datetimeFigureOut">
              <a:rPr lang="es-ES"/>
              <a:pPr>
                <a:defRPr/>
              </a:pPr>
              <a:t>13/03/2025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7A7C45E-996B-45B5-BE2B-101E67EA8622}" type="slidenum">
              <a:rPr lang="es-ES" altLang="es-ES"/>
              <a:pPr>
                <a:defRPr/>
              </a:pPr>
              <a:t>‹Nº›</a:t>
            </a:fld>
            <a:endParaRPr lang="es-ES" altLang="es-ES"/>
          </a:p>
        </p:txBody>
      </p:sp>
    </p:spTree>
    <p:extLst>
      <p:ext uri="{BB962C8B-B14F-4D97-AF65-F5344CB8AC3E}">
        <p14:creationId xmlns:p14="http://schemas.microsoft.com/office/powerpoint/2010/main" val="353816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EAFD5E65-2470-4B9B-A44E-131BFF80A14A}" type="datetimeFigureOut">
              <a:rPr lang="es-ES"/>
              <a:pPr>
                <a:defRPr/>
              </a:pPr>
              <a:t>13/03/2025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E3E4006-6F37-4F14-9050-E6A1B409116F}" type="slidenum">
              <a:rPr lang="es-ES" altLang="es-ES"/>
              <a:pPr>
                <a:defRPr/>
              </a:pPr>
              <a:t>‹Nº›</a:t>
            </a:fld>
            <a:endParaRPr lang="es-ES" altLang="es-ES"/>
          </a:p>
        </p:txBody>
      </p:sp>
    </p:spTree>
    <p:extLst>
      <p:ext uri="{BB962C8B-B14F-4D97-AF65-F5344CB8AC3E}">
        <p14:creationId xmlns:p14="http://schemas.microsoft.com/office/powerpoint/2010/main" val="24508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lvl1pPr>
              <a:defRPr/>
            </a:lvl1pPr>
          </a:lstStyle>
          <a:p>
            <a:pPr>
              <a:defRPr/>
            </a:pPr>
            <a:fld id="{CD590913-8F17-4A56-AC76-FF9F7CE358BC}" type="datetimeFigureOut">
              <a:rPr lang="es-ES"/>
              <a:pPr>
                <a:defRPr/>
              </a:pPr>
              <a:t>13/03/2025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4628F0E-D9BE-4F55-957C-4E064F2B8A23}" type="slidenum">
              <a:rPr lang="es-ES" altLang="es-ES"/>
              <a:pPr>
                <a:defRPr/>
              </a:pPr>
              <a:t>‹Nº›</a:t>
            </a:fld>
            <a:endParaRPr lang="es-ES" altLang="es-ES"/>
          </a:p>
        </p:txBody>
      </p:sp>
    </p:spTree>
    <p:extLst>
      <p:ext uri="{BB962C8B-B14F-4D97-AF65-F5344CB8AC3E}">
        <p14:creationId xmlns:p14="http://schemas.microsoft.com/office/powerpoint/2010/main" val="285956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fld id="{196DB53C-5898-43D0-B119-24D2D419F0C8}" type="datetimeFigureOut">
              <a:rPr lang="es-ES"/>
              <a:pPr>
                <a:defRPr/>
              </a:pPr>
              <a:t>13/03/2025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38E6F83-A246-4D4D-BD14-2A2129EB4E26}" type="slidenum">
              <a:rPr lang="es-ES" altLang="es-ES"/>
              <a:pPr>
                <a:defRPr/>
              </a:pPr>
              <a:t>‹Nº›</a:t>
            </a:fld>
            <a:endParaRPr lang="es-ES" altLang="es-ES"/>
          </a:p>
        </p:txBody>
      </p:sp>
    </p:spTree>
    <p:extLst>
      <p:ext uri="{BB962C8B-B14F-4D97-AF65-F5344CB8AC3E}">
        <p14:creationId xmlns:p14="http://schemas.microsoft.com/office/powerpoint/2010/main" val="149854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fld id="{BD8D1B1A-F747-4488-946A-30871E0B77F7}" type="datetimeFigureOut">
              <a:rPr lang="es-ES"/>
              <a:pPr>
                <a:defRPr/>
              </a:pPr>
              <a:t>13/03/2025</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DCBD4758-A1C7-4EBF-9043-CEB5E0A7E2B6}" type="slidenum">
              <a:rPr lang="es-ES" altLang="es-ES"/>
              <a:pPr>
                <a:defRPr/>
              </a:pPr>
              <a:t>‹Nº›</a:t>
            </a:fld>
            <a:endParaRPr lang="es-ES" altLang="es-ES"/>
          </a:p>
        </p:txBody>
      </p:sp>
    </p:spTree>
    <p:extLst>
      <p:ext uri="{BB962C8B-B14F-4D97-AF65-F5344CB8AC3E}">
        <p14:creationId xmlns:p14="http://schemas.microsoft.com/office/powerpoint/2010/main" val="291989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fld id="{D5AF73D0-5641-4A44-AE72-5622B975E4E6}" type="datetimeFigureOut">
              <a:rPr lang="es-ES"/>
              <a:pPr>
                <a:defRPr/>
              </a:pPr>
              <a:t>13/03/2025</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81488BCD-D219-4B3A-9D14-154FE5F62CCC}" type="slidenum">
              <a:rPr lang="es-ES" altLang="es-ES"/>
              <a:pPr>
                <a:defRPr/>
              </a:pPr>
              <a:t>‹Nº›</a:t>
            </a:fld>
            <a:endParaRPr lang="es-ES" altLang="es-ES"/>
          </a:p>
        </p:txBody>
      </p:sp>
    </p:spTree>
    <p:extLst>
      <p:ext uri="{BB962C8B-B14F-4D97-AF65-F5344CB8AC3E}">
        <p14:creationId xmlns:p14="http://schemas.microsoft.com/office/powerpoint/2010/main" val="65812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477E936C-C2E3-4C58-97B7-76A26D013320}" type="datetimeFigureOut">
              <a:rPr lang="es-ES"/>
              <a:pPr>
                <a:defRPr/>
              </a:pPr>
              <a:t>13/03/2025</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E148FA61-CC12-4855-90AC-833FC0183050}" type="slidenum">
              <a:rPr lang="es-ES" altLang="es-ES"/>
              <a:pPr>
                <a:defRPr/>
              </a:pPr>
              <a:t>‹Nº›</a:t>
            </a:fld>
            <a:endParaRPr lang="es-ES" altLang="es-ES"/>
          </a:p>
        </p:txBody>
      </p:sp>
    </p:spTree>
    <p:extLst>
      <p:ext uri="{BB962C8B-B14F-4D97-AF65-F5344CB8AC3E}">
        <p14:creationId xmlns:p14="http://schemas.microsoft.com/office/powerpoint/2010/main" val="380411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p:cNvSpPr>
            <a:spLocks noGrp="1"/>
          </p:cNvSpPr>
          <p:nvPr>
            <p:ph type="dt" sz="half" idx="10"/>
          </p:nvPr>
        </p:nvSpPr>
        <p:spPr/>
        <p:txBody>
          <a:bodyPr/>
          <a:lstStyle>
            <a:lvl1pPr>
              <a:defRPr/>
            </a:lvl1pPr>
          </a:lstStyle>
          <a:p>
            <a:pPr>
              <a:defRPr/>
            </a:pPr>
            <a:fld id="{1CC1F0F1-617A-498B-9657-A8FD8260507A}" type="datetimeFigureOut">
              <a:rPr lang="es-ES"/>
              <a:pPr>
                <a:defRPr/>
              </a:pPr>
              <a:t>13/03/2025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32D03DDA-2EEE-467A-9AF2-7A1D7AADE64C}" type="slidenum">
              <a:rPr lang="es-ES" altLang="es-ES"/>
              <a:pPr>
                <a:defRPr/>
              </a:pPr>
              <a:t>‹Nº›</a:t>
            </a:fld>
            <a:endParaRPr lang="es-ES" altLang="es-ES"/>
          </a:p>
        </p:txBody>
      </p:sp>
    </p:spTree>
    <p:extLst>
      <p:ext uri="{BB962C8B-B14F-4D97-AF65-F5344CB8AC3E}">
        <p14:creationId xmlns:p14="http://schemas.microsoft.com/office/powerpoint/2010/main" val="274267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p:cNvSpPr>
            <a:spLocks noGrp="1"/>
          </p:cNvSpPr>
          <p:nvPr>
            <p:ph type="dt" sz="half" idx="10"/>
          </p:nvPr>
        </p:nvSpPr>
        <p:spPr/>
        <p:txBody>
          <a:bodyPr/>
          <a:lstStyle>
            <a:lvl1pPr>
              <a:defRPr/>
            </a:lvl1pPr>
          </a:lstStyle>
          <a:p>
            <a:pPr>
              <a:defRPr/>
            </a:pPr>
            <a:fld id="{DFE92EEC-545F-4737-BDCC-4288C8781DC7}" type="datetimeFigureOut">
              <a:rPr lang="es-ES"/>
              <a:pPr>
                <a:defRPr/>
              </a:pPr>
              <a:t>13/03/2025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43F1C856-0F2F-4734-8C5B-F8C703C51A03}" type="slidenum">
              <a:rPr lang="es-ES" altLang="es-ES"/>
              <a:pPr>
                <a:defRPr/>
              </a:pPr>
              <a:t>‹Nº›</a:t>
            </a:fld>
            <a:endParaRPr lang="es-ES" altLang="es-ES"/>
          </a:p>
        </p:txBody>
      </p:sp>
    </p:spTree>
    <p:extLst>
      <p:ext uri="{BB962C8B-B14F-4D97-AF65-F5344CB8AC3E}">
        <p14:creationId xmlns:p14="http://schemas.microsoft.com/office/powerpoint/2010/main" val="204735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AD132A0-924C-48DE-8F99-755D0E1A0D16}" type="datetimeFigureOut">
              <a:rPr lang="es-ES"/>
              <a:pPr>
                <a:defRPr/>
              </a:pPr>
              <a:t>13/03/2025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6965361-5DC4-45C9-9500-C39AC0CA467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SimonAmparo02T\Documents\1.FORMACION\11.2025\M&#193;STER%20CONTRATACI&#211;N%20ADMINISTRATIVA%20TESERA\PANEL%2014.2.25%20ON%20LINE\DEFINITIVA%20te&#243;rica\Memoria%20justificativa%20rectificativa%20PA%2032.21.pdf" TargetMode="External"/><Relationship Id="rId2" Type="http://schemas.openxmlformats.org/officeDocument/2006/relationships/hyperlink" Target="file:///C:\Users\SimonAmparo02T\Documents\1.FORMACION\11.2025\M&#193;STER%20CONTRATACI&#211;N%20ADMINISTRATIVA%20TESERA\PANEL%2014.2.25%20ON%20LINE\DEFINITIVA%20te&#243;rica\Memoria%20justificativa%20PA%2032.21.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hyperlink" Target="file:///C:\Users\SimonAmparo02T\Documents\1.%20PICA%20PLATAFORMA%20DEFINITIVO\2021\1.%20PROYECTO%20ELECTROFISIOLOG&#205;A\1111%20PUBLILINE%20ELECTROFISIOLOG&#205;A\VALORACI&#211;N%20TOTAL\VALORACI&#211;N%20OFERTAS%20INTEGRADORAS%20EXPTE%20EF.xlsx"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file:///C:\Users\SimonAmparo02T\Documents\1.FORMACION\11.2025\M&#193;STER%20CONTRATACI&#211;N%20ADMINISTRATIVA%20TESERA\PANEL%2014.2.25%20ON%20LINE\DEFINITIVA%20te&#243;rica\PROCESO%20DE%20PREHABILITACION%20DE%20ELECTROFISIOLOGIA.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70975" y="13483353"/>
            <a:ext cx="1312217" cy="74443"/>
          </a:xfrm>
        </p:spPr>
        <p:txBody>
          <a:bodyPr/>
          <a:lstStyle/>
          <a:p>
            <a:r>
              <a:rPr lang="es-ES" dirty="0"/>
              <a:t>Hola</a:t>
            </a:r>
          </a:p>
        </p:txBody>
      </p:sp>
      <p:sp>
        <p:nvSpPr>
          <p:cNvPr id="4" name="Subtítulo 2"/>
          <p:cNvSpPr txBox="1">
            <a:spLocks/>
          </p:cNvSpPr>
          <p:nvPr/>
        </p:nvSpPr>
        <p:spPr bwMode="auto">
          <a:xfrm>
            <a:off x="-1" y="1214438"/>
            <a:ext cx="12192001" cy="953036"/>
          </a:xfrm>
          <a:prstGeom prst="rect">
            <a:avLst/>
          </a:prstGeom>
          <a:solidFill>
            <a:schemeClr val="accent1">
              <a:lumMod val="20000"/>
              <a:lumOff val="80000"/>
            </a:schemeClr>
          </a:solidFill>
          <a:ln>
            <a:solidFill>
              <a:schemeClr val="accent1">
                <a:lumMod val="60000"/>
                <a:lumOff val="40000"/>
              </a:schemeClr>
            </a:solidFill>
          </a:ln>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altLang="es-ES" sz="2000" b="1" dirty="0">
              <a:latin typeface="Arial" panose="020B0604020202020204" pitchFamily="34" charset="0"/>
              <a:cs typeface="Arial" panose="020B0604020202020204" pitchFamily="34" charset="0"/>
            </a:endParaRPr>
          </a:p>
        </p:txBody>
      </p:sp>
      <p:sp>
        <p:nvSpPr>
          <p:cNvPr id="2" name="Título 1"/>
          <p:cNvSpPr>
            <a:spLocks noGrp="1"/>
          </p:cNvSpPr>
          <p:nvPr>
            <p:ph type="ctrTitle"/>
          </p:nvPr>
        </p:nvSpPr>
        <p:spPr>
          <a:xfrm>
            <a:off x="0" y="1690956"/>
            <a:ext cx="12192000" cy="2249980"/>
          </a:xfrm>
          <a:solidFill>
            <a:schemeClr val="accent1">
              <a:lumMod val="60000"/>
              <a:lumOff val="40000"/>
            </a:schemeClr>
          </a:solidFill>
          <a:ln w="28575">
            <a:solidFill>
              <a:schemeClr val="accent1">
                <a:lumMod val="75000"/>
              </a:schemeClr>
            </a:solidFill>
          </a:ln>
        </p:spPr>
        <p:txBody>
          <a:bodyPr anchor="ctr"/>
          <a:lstStyle/>
          <a:p>
            <a:br>
              <a:rPr lang="es-ES" dirty="0"/>
            </a:br>
            <a:r>
              <a:rPr lang="es-ES" dirty="0"/>
              <a:t> </a:t>
            </a:r>
            <a:br>
              <a:rPr lang="es-ES" dirty="0"/>
            </a:br>
            <a:r>
              <a:rPr lang="es-ES" sz="4000" b="1" dirty="0"/>
              <a:t>COMPRA PÚBLICA ESTRATÉGICA: PROYECTO DE ABORDAJE INTEGRAL DEL PACIENTE CON ARRITMIAS EN EL HOSPITAL UNIVERSITARIO REINA SOFÍA DE CÓRDOBA</a:t>
            </a:r>
            <a:br>
              <a:rPr lang="es-ES" dirty="0"/>
            </a:br>
            <a:r>
              <a:rPr lang="es-ES" dirty="0"/>
              <a:t>	</a:t>
            </a:r>
            <a:br>
              <a:rPr lang="es-ES" dirty="0"/>
            </a:br>
            <a:endParaRPr lang="es-ES" sz="3600" dirty="0">
              <a:latin typeface="Arial" panose="020B0604020202020204" pitchFamily="34" charset="0"/>
              <a:cs typeface="Arial" panose="020B0604020202020204" pitchFamily="34" charset="0"/>
            </a:endParaRPr>
          </a:p>
        </p:txBody>
      </p:sp>
      <p:pic>
        <p:nvPicPr>
          <p:cNvPr id="27650" name="Picture 2" descr="Fond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2714" y="145739"/>
            <a:ext cx="1366255" cy="781540"/>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p:cNvSpPr txBox="1">
            <a:spLocks/>
          </p:cNvSpPr>
          <p:nvPr/>
        </p:nvSpPr>
        <p:spPr bwMode="auto">
          <a:xfrm>
            <a:off x="0" y="5074276"/>
            <a:ext cx="12192001" cy="953036"/>
          </a:xfrm>
          <a:prstGeom prst="rect">
            <a:avLst/>
          </a:prstGeom>
          <a:solidFill>
            <a:schemeClr val="accent2">
              <a:lumMod val="20000"/>
              <a:lumOff val="80000"/>
            </a:schemeClr>
          </a:solidFill>
          <a:ln>
            <a:solidFill>
              <a:schemeClr val="accent2">
                <a:lumMod val="75000"/>
              </a:schemeClr>
            </a:solidFill>
          </a:ln>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altLang="es-ES" sz="1800" dirty="0">
                <a:latin typeface="Arial" panose="020B0604020202020204" pitchFamily="34" charset="0"/>
                <a:cs typeface="Arial" panose="020B0604020202020204" pitchFamily="34" charset="0"/>
              </a:rPr>
              <a:t>Amparo Simón Valero</a:t>
            </a:r>
          </a:p>
          <a:p>
            <a:r>
              <a:rPr lang="es-ES" altLang="es-ES" sz="1800" dirty="0">
                <a:latin typeface="Arial" panose="020B0604020202020204" pitchFamily="34" charset="0"/>
                <a:cs typeface="Arial" panose="020B0604020202020204" pitchFamily="34" charset="0"/>
              </a:rPr>
              <a:t>Directora General de Gestión Económica y Servicios del Servicio Andaluz de Salud</a:t>
            </a:r>
          </a:p>
        </p:txBody>
      </p:sp>
    </p:spTree>
    <p:extLst>
      <p:ext uri="{BB962C8B-B14F-4D97-AF65-F5344CB8AC3E}">
        <p14:creationId xmlns:p14="http://schemas.microsoft.com/office/powerpoint/2010/main" val="254279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FE9517-5985-4E8C-9F44-EDFFD74F4698}"/>
              </a:ext>
            </a:extLst>
          </p:cNvPr>
          <p:cNvSpPr/>
          <p:nvPr/>
        </p:nvSpPr>
        <p:spPr>
          <a:xfrm>
            <a:off x="0" y="680069"/>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CONTRATACIÓN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7414" name="Marcador de número de diapositiva 3">
            <a:extLst>
              <a:ext uri="{FF2B5EF4-FFF2-40B4-BE49-F238E27FC236}">
                <a16:creationId xmlns:a16="http://schemas.microsoft.com/office/drawing/2014/main" id="{63B3CDD6-5D6E-47ED-ADA6-08E0929DD5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5BD1161-C108-4DF6-8A6A-411AE1BC6E04}" type="slidenum">
              <a:rPr lang="es-ES" altLang="es-ES" sz="1200" smtClean="0">
                <a:solidFill>
                  <a:srgbClr val="898989"/>
                </a:solidFill>
              </a:rPr>
              <a:pPr>
                <a:lnSpc>
                  <a:spcPct val="100000"/>
                </a:lnSpc>
                <a:spcBef>
                  <a:spcPct val="0"/>
                </a:spcBef>
                <a:buFontTx/>
                <a:buNone/>
              </a:pPr>
              <a:t>10</a:t>
            </a:fld>
            <a:endParaRPr lang="es-ES" altLang="es-ES" sz="1200">
              <a:solidFill>
                <a:srgbClr val="898989"/>
              </a:solidFill>
            </a:endParaRPr>
          </a:p>
        </p:txBody>
      </p:sp>
      <p:sp>
        <p:nvSpPr>
          <p:cNvPr id="10" name="Rectángulo 9">
            <a:extLst>
              <a:ext uri="{FF2B5EF4-FFF2-40B4-BE49-F238E27FC236}">
                <a16:creationId xmlns:a16="http://schemas.microsoft.com/office/drawing/2014/main" id="{8C35C117-8B5E-42B8-9651-835C3B8652E5}"/>
              </a:ext>
            </a:extLst>
          </p:cNvPr>
          <p:cNvSpPr/>
          <p:nvPr/>
        </p:nvSpPr>
        <p:spPr>
          <a:xfrm>
            <a:off x="787042" y="1763107"/>
            <a:ext cx="10795000" cy="4801314"/>
          </a:xfrm>
          <a:prstGeom prst="rect">
            <a:avLst/>
          </a:prstGeom>
        </p:spPr>
        <p:txBody>
          <a:bodyPr>
            <a:spAutoFit/>
          </a:bodyPr>
          <a:lstStyle/>
          <a:p>
            <a:pPr algn="ctr">
              <a:lnSpc>
                <a:spcPct val="107000"/>
              </a:lnSpc>
              <a:spcAft>
                <a:spcPts val="0"/>
              </a:spcAft>
              <a:defRPr/>
            </a:pPr>
            <a:r>
              <a:rPr lang="es-ES" sz="2000"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Plazos del contrato vinculados a la amortización de las inversiones</a:t>
            </a:r>
          </a:p>
          <a:p>
            <a:pPr algn="just">
              <a:spcAft>
                <a:spcPts val="0"/>
              </a:spcAft>
              <a:defRPr/>
            </a:pPr>
            <a:r>
              <a:rPr lang="es-ES" sz="1200" dirty="0">
                <a:solidFill>
                  <a:srgbClr val="000000"/>
                </a:solidFill>
                <a:ea typeface="Calibri" panose="020F0502020204030204" pitchFamily="34" charset="0"/>
              </a:rPr>
              <a:t> </a:t>
            </a:r>
            <a:endParaRPr lang="es-ES" dirty="0">
              <a:solidFill>
                <a:srgbClr val="000000"/>
              </a:solidFill>
              <a:ea typeface="Calibri" panose="020F0502020204030204" pitchFamily="34" charset="0"/>
            </a:endParaRPr>
          </a:p>
          <a:p>
            <a:pPr algn="just">
              <a:lnSpc>
                <a:spcPct val="107000"/>
              </a:lnSpc>
              <a:spcAft>
                <a:spcPts val="0"/>
              </a:spcAft>
              <a:defRPr/>
            </a:pPr>
            <a:endParaRPr lang="es-ES" i="1"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defRPr/>
            </a:pP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“Artículo 29. Plazo de duración de los contratos y de ejecución de la prestación.</a:t>
            </a:r>
          </a:p>
          <a:p>
            <a:pPr algn="just">
              <a:lnSpc>
                <a:spcPct val="107000"/>
              </a:lnSpc>
              <a:spcAft>
                <a:spcPts val="0"/>
              </a:spcAft>
              <a:defRPr/>
            </a:pPr>
            <a:r>
              <a:rPr lang="es-ES" sz="2000" dirty="0">
                <a:latin typeface="Arial" panose="020B0604020202020204" pitchFamily="34" charset="0"/>
                <a:ea typeface="Calibri" panose="020F0502020204030204" pitchFamily="34" charset="0"/>
                <a:cs typeface="Times New Roman" panose="02020603050405020304" pitchFamily="18" charset="0"/>
              </a:rPr>
              <a:t> </a:t>
            </a:r>
            <a:endParaRPr lang="es-ES" sz="2000" dirty="0">
              <a:ea typeface="Calibri" panose="020F0502020204030204" pitchFamily="34" charset="0"/>
              <a:cs typeface="Times New Roman" panose="02020603050405020304" pitchFamily="18" charset="0"/>
            </a:endParaRP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4. Los contratos de suministros y de servicios de prestación sucesiva tendrán un plazo máximo de duración de cinco años…</a:t>
            </a:r>
            <a:endParaRPr lang="es-ES" sz="2000" dirty="0">
              <a:ea typeface="Calibri" panose="020F0502020204030204" pitchFamily="34" charset="0"/>
              <a:cs typeface="Times New Roman" panose="02020603050405020304" pitchFamily="18" charset="0"/>
            </a:endParaRP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 </a:t>
            </a:r>
            <a:endParaRPr lang="es-ES" sz="2000" dirty="0">
              <a:ea typeface="Calibri" panose="020F0502020204030204" pitchFamily="34" charset="0"/>
              <a:cs typeface="Times New Roman" panose="02020603050405020304" pitchFamily="18" charset="0"/>
            </a:endParaRP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Excepcionalmente, en los contratos de suministros y de servicios </a:t>
            </a:r>
            <a:r>
              <a:rPr lang="es-ES" sz="2000" i="1" u="sng" dirty="0">
                <a:latin typeface="Arial" panose="020B0604020202020204" pitchFamily="34" charset="0"/>
                <a:ea typeface="Calibri" panose="020F0502020204030204" pitchFamily="34" charset="0"/>
                <a:cs typeface="Times New Roman" panose="02020603050405020304" pitchFamily="18" charset="0"/>
              </a:rPr>
              <a:t>se podrá establecer un plazo de duración superior </a:t>
            </a:r>
            <a:r>
              <a:rPr lang="es-ES" sz="2000" i="1" dirty="0">
                <a:latin typeface="Arial" panose="020B0604020202020204" pitchFamily="34" charset="0"/>
                <a:ea typeface="Calibri" panose="020F0502020204030204" pitchFamily="34" charset="0"/>
                <a:cs typeface="Times New Roman" panose="02020603050405020304" pitchFamily="18" charset="0"/>
              </a:rPr>
              <a:t>al establecido en el párrafo anterior, </a:t>
            </a:r>
            <a:r>
              <a:rPr lang="es-ES" sz="2000" i="1" u="sng" dirty="0">
                <a:latin typeface="Arial" panose="020B0604020202020204" pitchFamily="34" charset="0"/>
                <a:ea typeface="Calibri" panose="020F0502020204030204" pitchFamily="34" charset="0"/>
                <a:cs typeface="Times New Roman" panose="02020603050405020304" pitchFamily="18" charset="0"/>
              </a:rPr>
              <a:t>cuando lo exija el período de recuperación de las inversiones </a:t>
            </a:r>
            <a:r>
              <a:rPr lang="es-ES" sz="2000" i="1" dirty="0">
                <a:latin typeface="Arial" panose="020B0604020202020204" pitchFamily="34" charset="0"/>
                <a:ea typeface="Calibri" panose="020F0502020204030204" pitchFamily="34" charset="0"/>
                <a:cs typeface="Times New Roman" panose="02020603050405020304" pitchFamily="18" charset="0"/>
              </a:rPr>
              <a:t>directamente relacionadas con el contrato y estas no sean susceptibles de utilizarse en el resto de la actividad productiva del contratista o su utilización fuera antieconómica, siempre que la amortización de dichas inversiones sea un coste relevante en la prestación del suministro o servicio….”</a:t>
            </a:r>
            <a:endParaRPr lang="es-ES" sz="2000" dirty="0">
              <a:ea typeface="Calibri" panose="020F0502020204030204" pitchFamily="34" charset="0"/>
              <a:cs typeface="Times New Roman" panose="02020603050405020304" pitchFamily="18" charset="0"/>
            </a:endParaRPr>
          </a:p>
          <a:p>
            <a:pPr algn="just">
              <a:lnSpc>
                <a:spcPct val="107000"/>
              </a:lnSpc>
              <a:spcAft>
                <a:spcPts val="0"/>
              </a:spcAft>
              <a:defRPr/>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sz="1600" dirty="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8311C8-363E-4891-81D5-9C77CBBED4B2}"/>
              </a:ext>
            </a:extLst>
          </p:cNvPr>
          <p:cNvSpPr/>
          <p:nvPr/>
        </p:nvSpPr>
        <p:spPr>
          <a:xfrm>
            <a:off x="0" y="353192"/>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CONTRATACIÓN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9462" name="Marcador de número de diapositiva 3">
            <a:extLst>
              <a:ext uri="{FF2B5EF4-FFF2-40B4-BE49-F238E27FC236}">
                <a16:creationId xmlns:a16="http://schemas.microsoft.com/office/drawing/2014/main" id="{1E60DCD5-5E8C-4C95-889B-5DAD266816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FBC9B2-E127-4A9C-A6E9-BD395BB36867}" type="slidenum">
              <a:rPr lang="es-ES" altLang="es-ES" sz="1200" smtClean="0">
                <a:solidFill>
                  <a:srgbClr val="898989"/>
                </a:solidFill>
              </a:rPr>
              <a:pPr>
                <a:lnSpc>
                  <a:spcPct val="100000"/>
                </a:lnSpc>
                <a:spcBef>
                  <a:spcPct val="0"/>
                </a:spcBef>
                <a:buFontTx/>
                <a:buNone/>
              </a:pPr>
              <a:t>11</a:t>
            </a:fld>
            <a:endParaRPr lang="es-ES" altLang="es-ES" sz="1200">
              <a:solidFill>
                <a:srgbClr val="898989"/>
              </a:solidFill>
            </a:endParaRPr>
          </a:p>
        </p:txBody>
      </p:sp>
      <p:sp>
        <p:nvSpPr>
          <p:cNvPr id="9" name="Rectángulo 8">
            <a:extLst>
              <a:ext uri="{FF2B5EF4-FFF2-40B4-BE49-F238E27FC236}">
                <a16:creationId xmlns:a16="http://schemas.microsoft.com/office/drawing/2014/main" id="{4C5FCF47-6994-4E9A-AC9C-99E68F20B110}"/>
              </a:ext>
            </a:extLst>
          </p:cNvPr>
          <p:cNvSpPr/>
          <p:nvPr/>
        </p:nvSpPr>
        <p:spPr>
          <a:xfrm>
            <a:off x="261143" y="1216776"/>
            <a:ext cx="11669713" cy="5641224"/>
          </a:xfrm>
          <a:prstGeom prst="rect">
            <a:avLst/>
          </a:prstGeom>
        </p:spPr>
        <p:txBody>
          <a:bodyPr>
            <a:spAutoFit/>
          </a:bodyPr>
          <a:lstStyle/>
          <a:p>
            <a:pPr algn="ctr">
              <a:lnSpc>
                <a:spcPct val="107000"/>
              </a:lnSpc>
              <a:spcAft>
                <a:spcPts val="0"/>
              </a:spcAft>
              <a:defRPr/>
            </a:pPr>
            <a:r>
              <a:rPr lang="es-ES" sz="2000"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Fusión de prestaciones en contratos mixtos</a:t>
            </a:r>
          </a:p>
          <a:p>
            <a:pPr algn="just">
              <a:lnSpc>
                <a:spcPct val="107000"/>
              </a:lnSpc>
              <a:spcAft>
                <a:spcPts val="0"/>
              </a:spcAft>
              <a:defRPr/>
            </a:pPr>
            <a:r>
              <a:rPr lang="es-ES" i="1"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defRPr/>
            </a:pP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“Artículo 18. Contratos mixtos</a:t>
            </a:r>
            <a:r>
              <a:rPr lang="es-ES" sz="2000" i="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s-ES" sz="2000" dirty="0">
              <a:solidFill>
                <a:srgbClr val="C00000"/>
              </a:solidFill>
              <a:ea typeface="Calibri" panose="020F0502020204030204" pitchFamily="34" charset="0"/>
              <a:cs typeface="Times New Roman" panose="02020603050405020304" pitchFamily="18" charset="0"/>
            </a:endParaRPr>
          </a:p>
          <a:p>
            <a:pPr algn="just">
              <a:lnSpc>
                <a:spcPct val="107000"/>
              </a:lnSpc>
              <a:spcAft>
                <a:spcPts val="0"/>
              </a:spcAft>
              <a:defRPr/>
            </a:pPr>
            <a:r>
              <a:rPr lang="es-ES" sz="2000" i="1" dirty="0">
                <a:latin typeface="Arial" panose="020B0604020202020204" pitchFamily="34" charset="0"/>
                <a:ea typeface="Calibri" panose="020F0502020204030204" pitchFamily="34" charset="0"/>
                <a:cs typeface="Times New Roman" panose="02020603050405020304" pitchFamily="18" charset="0"/>
              </a:rPr>
              <a:t> </a:t>
            </a:r>
            <a:endParaRPr lang="es-ES" sz="2000" dirty="0">
              <a:ea typeface="Calibri" panose="020F0502020204030204" pitchFamily="34" charset="0"/>
              <a:cs typeface="Times New Roman" panose="02020603050405020304" pitchFamily="18" charset="0"/>
            </a:endParaRP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1. Se entenderá por contrato mixto aquel que contenga prestaciones correspondientes a otro u otros de distinta clase.</a:t>
            </a:r>
            <a:endParaRPr lang="es-ES" sz="2000" dirty="0">
              <a:ea typeface="Calibri" panose="020F0502020204030204" pitchFamily="34" charset="0"/>
              <a:cs typeface="Times New Roman" panose="02020603050405020304" pitchFamily="18" charset="0"/>
            </a:endParaRP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 </a:t>
            </a:r>
            <a:endParaRPr lang="es-ES" sz="2000" dirty="0">
              <a:ea typeface="Calibri" panose="020F0502020204030204" pitchFamily="34" charset="0"/>
              <a:cs typeface="Times New Roman" panose="02020603050405020304" pitchFamily="18" charset="0"/>
            </a:endParaRP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Únicamente podrán celebrarse contratos mixtos en las condiciones establecidas en el artículo 34.2 de la presente Ley.</a:t>
            </a:r>
            <a:endParaRPr lang="es-ES" sz="2000" dirty="0">
              <a:ea typeface="Calibri" panose="020F0502020204030204" pitchFamily="34" charset="0"/>
              <a:cs typeface="Times New Roman" panose="02020603050405020304" pitchFamily="18" charset="0"/>
            </a:endParaRPr>
          </a:p>
          <a:p>
            <a:pPr algn="just">
              <a:lnSpc>
                <a:spcPct val="107000"/>
              </a:lnSpc>
              <a:spcAft>
                <a:spcPts val="0"/>
              </a:spcAft>
              <a:defRPr/>
            </a:pPr>
            <a:r>
              <a:rPr lang="es-ES" sz="2000" dirty="0">
                <a:solidFill>
                  <a:srgbClr val="000000"/>
                </a:solidFill>
                <a:ea typeface="Calibri" panose="020F0502020204030204" pitchFamily="34" charset="0"/>
                <a:cs typeface="Times New Roman" panose="02020603050405020304" pitchFamily="18" charset="0"/>
              </a:rPr>
              <a:t> </a:t>
            </a:r>
            <a:endParaRPr lang="es-ES" sz="2000" i="1"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defRPr/>
            </a:pP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Artículo 34. Libertad de pactos.</a:t>
            </a:r>
          </a:p>
          <a:p>
            <a:pPr algn="just">
              <a:lnSpc>
                <a:spcPct val="107000"/>
              </a:lnSpc>
              <a:spcAft>
                <a:spcPts val="0"/>
              </a:spcAft>
              <a:defRPr/>
            </a:pPr>
            <a:r>
              <a:rPr lang="es-ES" sz="2000" dirty="0">
                <a:ea typeface="Calibri" panose="020F0502020204030204" pitchFamily="34" charset="0"/>
                <a:cs typeface="Times New Roman" panose="02020603050405020304" pitchFamily="18" charset="0"/>
              </a:rPr>
              <a:t> </a:t>
            </a:r>
          </a:p>
          <a:p>
            <a:pPr lvl="1" algn="just">
              <a:lnSpc>
                <a:spcPct val="107000"/>
              </a:lnSpc>
              <a:defRPr/>
            </a:pPr>
            <a:r>
              <a:rPr lang="es-ES" sz="2000" i="1" dirty="0">
                <a:latin typeface="Arial" panose="020B0604020202020204" pitchFamily="34" charset="0"/>
                <a:ea typeface="Calibri" panose="020F0502020204030204" pitchFamily="34" charset="0"/>
                <a:cs typeface="Times New Roman" panose="02020603050405020304" pitchFamily="18" charset="0"/>
              </a:rPr>
              <a:t>2. Solo podrán fusionarse prestaciones correspondientes a diferentes contratos en un contrato mixto cuando esas </a:t>
            </a:r>
            <a:r>
              <a:rPr lang="es-ES" sz="2000" i="1" u="sng" dirty="0">
                <a:latin typeface="Arial" panose="020B0604020202020204" pitchFamily="34" charset="0"/>
                <a:ea typeface="Calibri" panose="020F0502020204030204" pitchFamily="34" charset="0"/>
                <a:cs typeface="Times New Roman" panose="02020603050405020304" pitchFamily="18" charset="0"/>
              </a:rPr>
              <a:t>prestaciones se encuentren directamente vinculadas entre sí y mantengan relaciones de complementariedad que exijan su consideración y tratamiento como una unidad funcional dirigida a la satisfacción de una determinada necesidad</a:t>
            </a:r>
            <a:r>
              <a:rPr lang="es-ES" sz="2000" i="1" dirty="0">
                <a:latin typeface="Arial" panose="020B0604020202020204" pitchFamily="34" charset="0"/>
                <a:ea typeface="Calibri" panose="020F0502020204030204" pitchFamily="34" charset="0"/>
                <a:cs typeface="Times New Roman" panose="02020603050405020304" pitchFamily="18" charset="0"/>
              </a:rPr>
              <a:t> o a la consecución de un fin institucional propio de la entidad contratante.”</a:t>
            </a:r>
            <a:endParaRPr lang="es-ES" sz="2000" dirty="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8311C8-363E-4891-81D5-9C77CBBED4B2}"/>
              </a:ext>
            </a:extLst>
          </p:cNvPr>
          <p:cNvSpPr/>
          <p:nvPr/>
        </p:nvSpPr>
        <p:spPr>
          <a:xfrm>
            <a:off x="0" y="353192"/>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CONTRATACIÓN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9462" name="Marcador de número de diapositiva 3">
            <a:extLst>
              <a:ext uri="{FF2B5EF4-FFF2-40B4-BE49-F238E27FC236}">
                <a16:creationId xmlns:a16="http://schemas.microsoft.com/office/drawing/2014/main" id="{1E60DCD5-5E8C-4C95-889B-5DAD266816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FBC9B2-E127-4A9C-A6E9-BD395BB36867}" type="slidenum">
              <a:rPr lang="es-ES" altLang="es-ES" sz="1200" smtClean="0">
                <a:solidFill>
                  <a:srgbClr val="898989"/>
                </a:solidFill>
              </a:rPr>
              <a:pPr>
                <a:lnSpc>
                  <a:spcPct val="100000"/>
                </a:lnSpc>
                <a:spcBef>
                  <a:spcPct val="0"/>
                </a:spcBef>
                <a:buFontTx/>
                <a:buNone/>
              </a:pPr>
              <a:t>12</a:t>
            </a:fld>
            <a:endParaRPr lang="es-ES" altLang="es-ES" sz="1200">
              <a:solidFill>
                <a:srgbClr val="898989"/>
              </a:solidFill>
            </a:endParaRPr>
          </a:p>
        </p:txBody>
      </p:sp>
      <p:sp>
        <p:nvSpPr>
          <p:cNvPr id="9" name="Rectángulo 8">
            <a:extLst>
              <a:ext uri="{FF2B5EF4-FFF2-40B4-BE49-F238E27FC236}">
                <a16:creationId xmlns:a16="http://schemas.microsoft.com/office/drawing/2014/main" id="{4C5FCF47-6994-4E9A-AC9C-99E68F20B110}"/>
              </a:ext>
            </a:extLst>
          </p:cNvPr>
          <p:cNvSpPr/>
          <p:nvPr/>
        </p:nvSpPr>
        <p:spPr>
          <a:xfrm>
            <a:off x="261143" y="1216776"/>
            <a:ext cx="11669713" cy="4826514"/>
          </a:xfrm>
          <a:prstGeom prst="rect">
            <a:avLst/>
          </a:prstGeom>
        </p:spPr>
        <p:txBody>
          <a:bodyPr>
            <a:spAutoFit/>
          </a:bodyPr>
          <a:lstStyle/>
          <a:p>
            <a:pPr algn="ctr">
              <a:lnSpc>
                <a:spcPct val="107000"/>
              </a:lnSpc>
              <a:defRPr/>
            </a:pPr>
            <a:r>
              <a:rPr lang="es-ES" altLang="es-ES" sz="2000" u="sng" dirty="0">
                <a:solidFill>
                  <a:srgbClr val="C00000"/>
                </a:solidFill>
                <a:effectLst>
                  <a:outerShdw blurRad="38100" dist="38100" dir="2700000" algn="tl">
                    <a:srgbClr val="C0C0C0"/>
                  </a:outerShdw>
                </a:effectLst>
                <a:latin typeface="Arial" panose="020B0604020202020204" pitchFamily="34" charset="0"/>
                <a:ea typeface="Calibri" panose="020F0502020204030204" pitchFamily="34" charset="0"/>
                <a:cs typeface="Times New Roman" panose="02020603050405020304" pitchFamily="18" charset="0"/>
              </a:rPr>
              <a:t>Criterios de adjudicación basados en la mejor relación calidad-precio</a:t>
            </a:r>
          </a:p>
          <a:p>
            <a:pPr>
              <a:defRPr/>
            </a:pPr>
            <a:endParaRPr lang="es-ES" altLang="es-ES" dirty="0">
              <a:solidFill>
                <a:srgbClr val="000000"/>
              </a:solidFill>
              <a:latin typeface="Arimo"/>
            </a:endParaRPr>
          </a:p>
          <a:p>
            <a:pPr algn="just">
              <a:lnSpc>
                <a:spcPct val="107000"/>
              </a:lnSpc>
              <a:defRPr/>
            </a:pPr>
            <a:endParaRPr lang="es-ES" altLang="es-ES" b="1" u="sng" dirty="0">
              <a:solidFill>
                <a:srgbClr val="C00000"/>
              </a:solidFill>
              <a:latin typeface="Bahnschrift Light SemiCondensed" panose="020B0502040204020203" pitchFamily="34" charset="0"/>
              <a:cs typeface="Times New Roman" panose="02020603050405020304" pitchFamily="18" charset="0"/>
            </a:endParaRPr>
          </a:p>
          <a:p>
            <a:pPr algn="just">
              <a:lnSpc>
                <a:spcPct val="107000"/>
              </a:lnSpc>
              <a:defRPr/>
            </a:pPr>
            <a:r>
              <a:rPr lang="es-ES" altLang="es-ES" b="1" u="sng" dirty="0">
                <a:solidFill>
                  <a:srgbClr val="C00000"/>
                </a:solidFill>
                <a:latin typeface="Bahnschrift Light SemiCondensed" panose="020B0502040204020203" pitchFamily="34" charset="0"/>
                <a:cs typeface="Times New Roman" panose="02020603050405020304" pitchFamily="18" charset="0"/>
              </a:rPr>
              <a:t>“Artículo 145. Requisitos y clases de criterios de adjudicación del contrato.</a:t>
            </a:r>
          </a:p>
          <a:p>
            <a:pPr algn="just">
              <a:lnSpc>
                <a:spcPct val="107000"/>
              </a:lnSpc>
              <a:defRPr/>
            </a:pPr>
            <a:endParaRPr lang="es-ES" altLang="es-ES" b="1" u="sng" dirty="0">
              <a:solidFill>
                <a:srgbClr val="C00000"/>
              </a:solidFill>
              <a:latin typeface="Bahnschrift Light SemiCondensed" panose="020B0502040204020203" pitchFamily="34" charset="0"/>
              <a:cs typeface="Times New Roman" panose="02020603050405020304" pitchFamily="18" charset="0"/>
            </a:endParaRPr>
          </a:p>
          <a:p>
            <a:pPr marL="914400" lvl="1" indent="-457200" algn="just">
              <a:lnSpc>
                <a:spcPct val="107000"/>
              </a:lnSpc>
              <a:buAutoNum type="arabicPeriod"/>
              <a:defRPr/>
            </a:pPr>
            <a:r>
              <a:rPr lang="es-ES" altLang="es-ES" sz="2000" i="1" dirty="0">
                <a:latin typeface="Arial" panose="020B0604020202020204" pitchFamily="34" charset="0"/>
                <a:ea typeface="Calibri" panose="020F0502020204030204" pitchFamily="34" charset="0"/>
                <a:cs typeface="Times New Roman" panose="02020603050405020304" pitchFamily="18" charset="0"/>
              </a:rPr>
              <a:t>La adjudicación de los contratos se realizará utilizando una pluralidad de criterios de adjudicación en base a la mejor relación calidad-precio.</a:t>
            </a:r>
          </a:p>
          <a:p>
            <a:pPr marL="914400" lvl="1" indent="-457200" algn="just">
              <a:lnSpc>
                <a:spcPct val="107000"/>
              </a:lnSpc>
              <a:buAutoNum type="arabicPeriod"/>
              <a:defRPr/>
            </a:pPr>
            <a:endParaRPr lang="es-ES" altLang="es-ES" sz="2000" i="1" dirty="0">
              <a:latin typeface="Arial" panose="020B0604020202020204" pitchFamily="34" charset="0"/>
              <a:ea typeface="Calibri" panose="020F0502020204030204" pitchFamily="34" charset="0"/>
              <a:cs typeface="Times New Roman" panose="02020603050405020304" pitchFamily="18" charset="0"/>
            </a:endParaRPr>
          </a:p>
          <a:p>
            <a:pPr lvl="1" algn="just">
              <a:lnSpc>
                <a:spcPct val="107000"/>
              </a:lnSpc>
              <a:defRPr/>
            </a:pPr>
            <a:r>
              <a:rPr lang="es-ES" altLang="es-ES" sz="2000" i="1" dirty="0">
                <a:latin typeface="Arial" panose="020B0604020202020204" pitchFamily="34" charset="0"/>
                <a:ea typeface="Calibri" panose="020F0502020204030204" pitchFamily="34" charset="0"/>
                <a:cs typeface="Times New Roman" panose="02020603050405020304" pitchFamily="18" charset="0"/>
              </a:rPr>
              <a:t>Previa justificación en el expediente, los contratos se podrán adjudicar con arreglo a criterios basados en un planteamiento que atienda a la mejor relación coste-eficacia, sobre la base del precio o coste, como el cálculo del coste del ciclo de vida con arreglo al artículo 148.</a:t>
            </a:r>
          </a:p>
          <a:p>
            <a:pPr lvl="1" algn="just">
              <a:lnSpc>
                <a:spcPct val="107000"/>
              </a:lnSpc>
              <a:defRPr/>
            </a:pPr>
            <a:endParaRPr lang="es-ES" altLang="es-ES" sz="2000" i="1" dirty="0">
              <a:latin typeface="Arial" panose="020B0604020202020204" pitchFamily="34" charset="0"/>
              <a:ea typeface="Calibri" panose="020F0502020204030204" pitchFamily="34" charset="0"/>
              <a:cs typeface="Times New Roman" panose="02020603050405020304" pitchFamily="18" charset="0"/>
            </a:endParaRPr>
          </a:p>
          <a:p>
            <a:pPr lvl="1" algn="just">
              <a:lnSpc>
                <a:spcPct val="107000"/>
              </a:lnSpc>
              <a:defRPr/>
            </a:pPr>
            <a:r>
              <a:rPr lang="es-ES" altLang="es-ES" sz="2000" i="1" dirty="0">
                <a:latin typeface="Arial" panose="020B0604020202020204" pitchFamily="34" charset="0"/>
                <a:ea typeface="Calibri" panose="020F0502020204030204" pitchFamily="34" charset="0"/>
                <a:cs typeface="Times New Roman" panose="02020603050405020304" pitchFamily="18" charset="0"/>
              </a:rPr>
              <a:t>2. La mejor relación calidad-precio se evaluará con arreglo a criterios económicos y cualitativos….”</a:t>
            </a:r>
          </a:p>
          <a:p>
            <a:pPr algn="ctr">
              <a:lnSpc>
                <a:spcPct val="107000"/>
              </a:lnSpc>
              <a:spcAft>
                <a:spcPts val="0"/>
              </a:spcAft>
              <a:defRPr/>
            </a:pPr>
            <a:endParaRPr lang="es-ES" i="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69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8311C8-363E-4891-81D5-9C77CBBED4B2}"/>
              </a:ext>
            </a:extLst>
          </p:cNvPr>
          <p:cNvSpPr/>
          <p:nvPr/>
        </p:nvSpPr>
        <p:spPr>
          <a:xfrm>
            <a:off x="0" y="353192"/>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CONTRATACIÓN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9462" name="Marcador de número de diapositiva 3">
            <a:extLst>
              <a:ext uri="{FF2B5EF4-FFF2-40B4-BE49-F238E27FC236}">
                <a16:creationId xmlns:a16="http://schemas.microsoft.com/office/drawing/2014/main" id="{1E60DCD5-5E8C-4C95-889B-5DAD266816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FBC9B2-E127-4A9C-A6E9-BD395BB36867}" type="slidenum">
              <a:rPr lang="es-ES" altLang="es-ES" sz="1200" smtClean="0">
                <a:solidFill>
                  <a:srgbClr val="898989"/>
                </a:solidFill>
              </a:rPr>
              <a:pPr>
                <a:lnSpc>
                  <a:spcPct val="100000"/>
                </a:lnSpc>
                <a:spcBef>
                  <a:spcPct val="0"/>
                </a:spcBef>
                <a:buFontTx/>
                <a:buNone/>
              </a:pPr>
              <a:t>13</a:t>
            </a:fld>
            <a:endParaRPr lang="es-ES" altLang="es-ES" sz="1200">
              <a:solidFill>
                <a:srgbClr val="898989"/>
              </a:solidFill>
            </a:endParaRPr>
          </a:p>
        </p:txBody>
      </p:sp>
      <p:sp>
        <p:nvSpPr>
          <p:cNvPr id="9" name="Rectángulo 8">
            <a:extLst>
              <a:ext uri="{FF2B5EF4-FFF2-40B4-BE49-F238E27FC236}">
                <a16:creationId xmlns:a16="http://schemas.microsoft.com/office/drawing/2014/main" id="{4C5FCF47-6994-4E9A-AC9C-99E68F20B110}"/>
              </a:ext>
            </a:extLst>
          </p:cNvPr>
          <p:cNvSpPr/>
          <p:nvPr/>
        </p:nvSpPr>
        <p:spPr>
          <a:xfrm>
            <a:off x="522287" y="1228099"/>
            <a:ext cx="11669713" cy="5147819"/>
          </a:xfrm>
          <a:prstGeom prst="rect">
            <a:avLst/>
          </a:prstGeom>
        </p:spPr>
        <p:txBody>
          <a:bodyPr>
            <a:spAutoFit/>
          </a:bodyPr>
          <a:lstStyle/>
          <a:p>
            <a:pPr algn="ctr">
              <a:defRPr/>
            </a:pPr>
            <a:r>
              <a:rPr lang="es-ES" altLang="es-ES" sz="2000" u="sng" dirty="0">
                <a:solidFill>
                  <a:srgbClr val="C00000"/>
                </a:solidFill>
                <a:effectLst>
                  <a:outerShdw blurRad="38100" dist="38100" dir="2700000" algn="tl">
                    <a:srgbClr val="C0C0C0"/>
                  </a:outerShdw>
                </a:effectLst>
                <a:latin typeface="Arial" panose="020B0604020202020204" pitchFamily="34" charset="0"/>
                <a:ea typeface="Calibri" panose="020F0502020204030204" pitchFamily="34" charset="0"/>
                <a:cs typeface="Times New Roman" panose="02020603050405020304" pitchFamily="18" charset="0"/>
              </a:rPr>
              <a:t>Aceptación de ofertas integradoras</a:t>
            </a:r>
          </a:p>
          <a:p>
            <a:pPr algn="just">
              <a:lnSpc>
                <a:spcPct val="107000"/>
              </a:lnSpc>
              <a:defRPr/>
            </a:pPr>
            <a:r>
              <a:rPr lang="es-ES" altLang="es-ES" b="1" i="1" u="sng" dirty="0">
                <a:solidFill>
                  <a:srgbClr val="C00000"/>
                </a:solidFill>
                <a:latin typeface="Bahnschrift Light SemiCondensed" panose="020B0502040204020203" pitchFamily="34" charset="0"/>
                <a:cs typeface="Times New Roman" panose="02020603050405020304" pitchFamily="18" charset="0"/>
              </a:rPr>
              <a:t>Artículo 99. Objeto del contrato.</a:t>
            </a:r>
          </a:p>
          <a:p>
            <a:pPr algn="just">
              <a:lnSpc>
                <a:spcPct val="107000"/>
              </a:lnSpc>
              <a:defRPr/>
            </a:pPr>
            <a:r>
              <a:rPr lang="es-ES" altLang="es-ES" b="1" i="1" u="sng" dirty="0">
                <a:solidFill>
                  <a:srgbClr val="C00000"/>
                </a:solidFill>
                <a:latin typeface="Bahnschrift Light SemiCondensed" panose="020B0502040204020203" pitchFamily="34" charset="0"/>
                <a:cs typeface="Times New Roman" panose="02020603050405020304" pitchFamily="18" charset="0"/>
              </a:rPr>
              <a:t>…..</a:t>
            </a:r>
          </a:p>
          <a:p>
            <a:pPr lvl="2">
              <a:defRPr/>
            </a:pPr>
            <a:r>
              <a:rPr lang="es-ES" altLang="es-ES" i="1" dirty="0">
                <a:solidFill>
                  <a:srgbClr val="000000"/>
                </a:solidFill>
                <a:latin typeface="Arimo"/>
              </a:rPr>
              <a:t>5. Cuando el órgano de contratación hubiera decidido proceder a la división en lotes del objeto del contrato y, además, permitir que pueda adjudicarse más de un lote al mismo licitador, aquel podrá adjudicar a una oferta integradora, siempre y cuando se cumplan todos y cada uno de los requisitos siguientes:</a:t>
            </a:r>
          </a:p>
          <a:p>
            <a:pPr lvl="2">
              <a:defRPr/>
            </a:pPr>
            <a:endParaRPr lang="es-ES" altLang="es-ES" i="1" dirty="0">
              <a:solidFill>
                <a:srgbClr val="000000"/>
              </a:solidFill>
              <a:latin typeface="Arimo"/>
            </a:endParaRPr>
          </a:p>
          <a:p>
            <a:pPr lvl="6">
              <a:defRPr/>
            </a:pPr>
            <a:r>
              <a:rPr lang="es-ES" altLang="es-ES" i="1" dirty="0">
                <a:solidFill>
                  <a:srgbClr val="000000"/>
                </a:solidFill>
                <a:latin typeface="Arimo"/>
              </a:rPr>
              <a:t>a) Que esta posibilidad se hubiere establecido en el pliego que rija el contrato y se recoja en el anuncio de licitación. Dicha previsión deberá concretar la combinación o combinaciones que se admitirá, en su caso, así como la solvencia y capacidad exigida en cada una de ellas. </a:t>
            </a:r>
          </a:p>
          <a:p>
            <a:pPr lvl="6">
              <a:defRPr/>
            </a:pPr>
            <a:r>
              <a:rPr lang="es-ES" altLang="es-ES" i="1" dirty="0">
                <a:solidFill>
                  <a:srgbClr val="000000"/>
                </a:solidFill>
                <a:latin typeface="Arimo"/>
              </a:rPr>
              <a:t>b) Que se trate de supuestos en que existan varios criterios de adjudicación.</a:t>
            </a:r>
          </a:p>
          <a:p>
            <a:pPr lvl="6">
              <a:defRPr/>
            </a:pPr>
            <a:r>
              <a:rPr lang="es-ES" altLang="es-ES" i="1" dirty="0">
                <a:solidFill>
                  <a:srgbClr val="000000"/>
                </a:solidFill>
                <a:latin typeface="Arimo"/>
              </a:rPr>
              <a:t>c) Que previamente se lleve a cabo una evaluación comparativa para determinar si las ofertas presentadas por un licitador concreto para una combinación particular de lotes cumpliría mejor, en conjunto, los criterios de adjudicación establecidos en el pliego con respecto a dichos lotes, que las ofertas presentadas para los lotes separados de que se trate, considerados aisladamente.</a:t>
            </a:r>
          </a:p>
          <a:p>
            <a:pPr lvl="6">
              <a:defRPr/>
            </a:pPr>
            <a:r>
              <a:rPr lang="es-ES" altLang="es-ES" i="1" dirty="0">
                <a:solidFill>
                  <a:srgbClr val="000000"/>
                </a:solidFill>
                <a:latin typeface="Arimo"/>
              </a:rPr>
              <a:t>d) Que los empresarios acrediten la solvencia económica, financiera y técnica correspondiente, o, en su caso, la clasificación, al conjunto de lotes por los que licite.</a:t>
            </a:r>
            <a:r>
              <a:rPr lang="es-ES" altLang="es-ES" i="1" dirty="0">
                <a:solidFill>
                  <a:prstClr val="black"/>
                </a:solidFill>
                <a:latin typeface="Arial" panose="020B0604020202020204" pitchFamily="34" charset="0"/>
                <a:cs typeface="Calibri" panose="020F0502020204030204" pitchFamily="34" charset="0"/>
              </a:rPr>
              <a:t> </a:t>
            </a:r>
            <a:endParaRPr lang="es-ES" i="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63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id="{5D3501AC-9EDF-48AD-AA43-84179B9FFF17}"/>
              </a:ext>
            </a:extLst>
          </p:cNvPr>
          <p:cNvSpPr txBox="1">
            <a:spLocks noChangeArrowheads="1"/>
          </p:cNvSpPr>
          <p:nvPr/>
        </p:nvSpPr>
        <p:spPr bwMode="auto">
          <a:xfrm>
            <a:off x="734037" y="2701832"/>
            <a:ext cx="10419126" cy="1274195"/>
          </a:xfrm>
          <a:prstGeom prst="rect">
            <a:avLst/>
          </a:prstGeom>
          <a:gradFill>
            <a:gsLst>
              <a:gs pos="0">
                <a:schemeClr val="accent1">
                  <a:lumMod val="5000"/>
                  <a:lumOff val="95000"/>
                </a:schemeClr>
              </a:gs>
              <a:gs pos="61000">
                <a:schemeClr val="accent2">
                  <a:lumMod val="60000"/>
                  <a:lumOff val="40000"/>
                </a:schemeClr>
              </a:gs>
              <a:gs pos="83000">
                <a:schemeClr val="accent1">
                  <a:lumMod val="45000"/>
                  <a:lumOff val="55000"/>
                </a:schemeClr>
              </a:gs>
              <a:gs pos="100000">
                <a:schemeClr val="accent1">
                  <a:lumMod val="30000"/>
                  <a:lumOff val="70000"/>
                </a:schemeClr>
              </a:gs>
            </a:gsLst>
            <a:path path="circle">
              <a:fillToRect l="100000" t="100000"/>
            </a:path>
          </a:gra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2400" dirty="0">
                <a:solidFill>
                  <a:schemeClr val="accent1">
                    <a:lumMod val="50000"/>
                  </a:schemeClr>
                </a:solidFill>
                <a:latin typeface="Arial" panose="020B0604020202020204" pitchFamily="34" charset="0"/>
              </a:rPr>
              <a:t>EJEMPLO PRÁCTICO DE COMPRA PÚBLICA ESTRATÉGICA CON IMPACTO EN LOS RESULTADOS EN SALUD:</a:t>
            </a:r>
          </a:p>
          <a:p>
            <a:pPr algn="ctr">
              <a:defRPr/>
            </a:pPr>
            <a:r>
              <a:rPr lang="es-ES" sz="2400" dirty="0">
                <a:solidFill>
                  <a:schemeClr val="accent1">
                    <a:lumMod val="50000"/>
                  </a:schemeClr>
                </a:solidFill>
                <a:latin typeface="Arial" panose="020B0604020202020204" pitchFamily="34" charset="0"/>
              </a:rPr>
              <a:t> Proyecto de abordaje integral </a:t>
            </a:r>
            <a:r>
              <a:rPr lang="es-ES" sz="2400">
                <a:solidFill>
                  <a:schemeClr val="accent1">
                    <a:lumMod val="50000"/>
                  </a:schemeClr>
                </a:solidFill>
                <a:latin typeface="Arial" panose="020B0604020202020204" pitchFamily="34" charset="0"/>
              </a:rPr>
              <a:t>del paciente </a:t>
            </a:r>
            <a:r>
              <a:rPr lang="es-ES" sz="2400" dirty="0">
                <a:solidFill>
                  <a:schemeClr val="accent1">
                    <a:lumMod val="50000"/>
                  </a:schemeClr>
                </a:solidFill>
                <a:latin typeface="Arial" panose="020B0604020202020204" pitchFamily="34" charset="0"/>
              </a:rPr>
              <a:t>con arritmias en el HURS</a:t>
            </a:r>
          </a:p>
        </p:txBody>
      </p:sp>
      <p:sp>
        <p:nvSpPr>
          <p:cNvPr id="21510" name="Marcador de número de diapositiva 1">
            <a:extLst>
              <a:ext uri="{FF2B5EF4-FFF2-40B4-BE49-F238E27FC236}">
                <a16:creationId xmlns:a16="http://schemas.microsoft.com/office/drawing/2014/main" id="{7F04205C-0866-4512-BE8C-1007DE79F0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D0D62E5-19B4-44F2-93BC-B491C0DBA8F6}" type="slidenum">
              <a:rPr lang="es-ES" altLang="es-ES" sz="1200" smtClean="0">
                <a:solidFill>
                  <a:srgbClr val="898989"/>
                </a:solidFill>
              </a:rPr>
              <a:pPr>
                <a:lnSpc>
                  <a:spcPct val="100000"/>
                </a:lnSpc>
                <a:spcBef>
                  <a:spcPct val="0"/>
                </a:spcBef>
                <a:buFontTx/>
                <a:buNone/>
              </a:pPr>
              <a:t>14</a:t>
            </a:fld>
            <a:endParaRPr lang="es-ES" altLang="es-ES" sz="1200">
              <a:solidFill>
                <a:srgbClr val="898989"/>
              </a:solidFill>
            </a:endParaRPr>
          </a:p>
        </p:txBody>
      </p:sp>
    </p:spTree>
    <p:extLst>
      <p:ext uri="{BB962C8B-B14F-4D97-AF65-F5344CB8AC3E}">
        <p14:creationId xmlns:p14="http://schemas.microsoft.com/office/powerpoint/2010/main" val="285012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3003798-11BE-4309-9823-2D8B424D8C8C}"/>
              </a:ext>
            </a:extLst>
          </p:cNvPr>
          <p:cNvSpPr txBox="1">
            <a:spLocks noChangeArrowheads="1"/>
          </p:cNvSpPr>
          <p:nvPr/>
        </p:nvSpPr>
        <p:spPr bwMode="auto">
          <a:xfrm>
            <a:off x="0" y="318071"/>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
        <p:nvSpPr>
          <p:cNvPr id="3" name="CuadroTexto 2">
            <a:extLst>
              <a:ext uri="{FF2B5EF4-FFF2-40B4-BE49-F238E27FC236}">
                <a16:creationId xmlns:a16="http://schemas.microsoft.com/office/drawing/2014/main" id="{021E512F-9C83-4590-8AD9-AAF4FC49F158}"/>
              </a:ext>
            </a:extLst>
          </p:cNvPr>
          <p:cNvSpPr txBox="1"/>
          <p:nvPr/>
        </p:nvSpPr>
        <p:spPr>
          <a:xfrm>
            <a:off x="1632155" y="1553497"/>
            <a:ext cx="8849032" cy="4985980"/>
          </a:xfrm>
          <a:prstGeom prst="rect">
            <a:avLst/>
          </a:prstGeom>
          <a:noFill/>
        </p:spPr>
        <p:txBody>
          <a:bodyPr wrap="square" rtlCol="0">
            <a:spAutoFit/>
          </a:bodyPr>
          <a:lstStyle/>
          <a:p>
            <a:pPr algn="just"/>
            <a:r>
              <a:rPr lang="es-ES" sz="2000" b="1" dirty="0"/>
              <a:t>CONTRATO MIXTO DE SUMINISTROS Y SERVICIOS PARA EL ABORDAJE INTEGRAL DEL PACIENTE CON TAQUIARRITMIAS Y BRADIARRITMIAS CARDIACAS A TRATAR MEDIANTE TÉCNICAS INVASIVAS O IMPLANTE DE DISPOSITIVOS CARDIACOS POR LA UNIDAD DE ELECTROFISIOLOGÍA DEL HOSPITAL UNIVERSITARIO REINA SOFÍA (PA 32/21)</a:t>
            </a:r>
          </a:p>
          <a:p>
            <a:endParaRPr lang="es-ES" sz="2000" dirty="0"/>
          </a:p>
          <a:p>
            <a:r>
              <a:rPr lang="es-ES" sz="2000" dirty="0"/>
              <a:t>Importe de licitación con IVA: 7.545.417,97 €</a:t>
            </a:r>
          </a:p>
          <a:p>
            <a:endParaRPr lang="es-ES" sz="2000" dirty="0"/>
          </a:p>
          <a:p>
            <a:r>
              <a:rPr lang="es-ES" sz="2000" dirty="0"/>
              <a:t>Fecha del acuerdo de inicio: 7.9.2021</a:t>
            </a:r>
          </a:p>
          <a:p>
            <a:endParaRPr lang="es-ES" sz="2000" dirty="0"/>
          </a:p>
          <a:p>
            <a:r>
              <a:rPr lang="es-ES" sz="2000" dirty="0"/>
              <a:t>Fecha informe favorable asesoría: 7.10.2021</a:t>
            </a:r>
          </a:p>
          <a:p>
            <a:endParaRPr lang="es-ES" sz="2000" dirty="0"/>
          </a:p>
          <a:p>
            <a:r>
              <a:rPr lang="es-ES" sz="2000" dirty="0"/>
              <a:t>Fecha fiscalización de conformidad: 16.10.2021</a:t>
            </a:r>
          </a:p>
          <a:p>
            <a:endParaRPr lang="es-ES" sz="2000" dirty="0"/>
          </a:p>
          <a:p>
            <a:r>
              <a:rPr lang="es-ES" sz="2000" dirty="0"/>
              <a:t>Fecha inicio de los contratos: 1.10.2022</a:t>
            </a:r>
          </a:p>
          <a:p>
            <a:endParaRPr lang="es-ES" dirty="0"/>
          </a:p>
        </p:txBody>
      </p:sp>
    </p:spTree>
    <p:extLst>
      <p:ext uri="{BB962C8B-B14F-4D97-AF65-F5344CB8AC3E}">
        <p14:creationId xmlns:p14="http://schemas.microsoft.com/office/powerpoint/2010/main" val="114151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2557" y="940700"/>
            <a:ext cx="11876412" cy="5927777"/>
          </a:xfrm>
          <a:prstGeom prst="rect">
            <a:avLst/>
          </a:prstGeom>
          <a:effectLst>
            <a:reflection stA="45000" endPos="65000" dist="304800" dir="5400000" sy="-100000" algn="bl" rotWithShape="0"/>
          </a:effectLst>
        </p:spPr>
        <p:txBody>
          <a:bodyPr>
            <a:spAutoFit/>
            <a:scene3d>
              <a:camera prst="orthographicFront"/>
              <a:lightRig rig="threePt" dir="t"/>
            </a:scene3d>
            <a:sp3d extrusionH="57150">
              <a:bevelT w="38100" h="38100"/>
            </a:sp3d>
          </a:bodyPr>
          <a:lstStyle/>
          <a:p>
            <a:pPr marL="342900" indent="-342900" algn="just">
              <a:lnSpc>
                <a:spcPct val="150000"/>
              </a:lnSpc>
              <a:spcAft>
                <a:spcPts val="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Caso práctico de:</a:t>
            </a:r>
          </a:p>
          <a:p>
            <a:pPr lvl="2" algn="just">
              <a:lnSpc>
                <a:spcPct val="150000"/>
              </a:lnSpc>
              <a:defRPr/>
            </a:pPr>
            <a:r>
              <a:rPr lang="es-ES" u="sng" dirty="0">
                <a:latin typeface="Bahnschrift Light SemiCondensed" panose="020B0502040204020203" pitchFamily="34" charset="0"/>
                <a:ea typeface="Calibri" panose="020F0502020204030204" pitchFamily="34" charset="0"/>
                <a:cs typeface="Times New Roman" panose="02020603050405020304" pitchFamily="18" charset="0"/>
              </a:rPr>
              <a:t>Compra pública basada en valor en el Hospital Universitario Reina Sofía</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a:t>
            </a:r>
          </a:p>
          <a:p>
            <a:pPr lvl="2" algn="just">
              <a:lnSpc>
                <a:spcPct val="150000"/>
              </a:lnSpc>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definiendo el objeto del contrato en base a necesidades o funcionalidades a satisfacer (art. 99.1 LCSP).</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Pasamos:</a:t>
            </a:r>
          </a:p>
          <a:p>
            <a:pPr marL="342900" indent="-342900" algn="just">
              <a:lnSpc>
                <a:spcPct val="150000"/>
              </a:lnSpc>
              <a:spcAft>
                <a:spcPts val="0"/>
              </a:spcAft>
              <a:buFont typeface="Wingdings" panose="05000000000000000000" pitchFamily="2" charset="2"/>
              <a:buChar char="Ø"/>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algn="just">
              <a:lnSpc>
                <a:spcPct val="150000"/>
              </a:lnSpc>
              <a:spcAft>
                <a:spcPts val="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Promoveremos:</a:t>
            </a:r>
          </a:p>
          <a:p>
            <a:pPr marL="1200150" lvl="2" indent="-285750" algn="just">
              <a:lnSpc>
                <a:spcPct val="150000"/>
              </a:lnSpc>
              <a:buFont typeface="Wingdings" panose="05000000000000000000" pitchFamily="2" charset="2"/>
              <a:buChar char="§"/>
              <a:defRPr/>
            </a:pPr>
            <a:r>
              <a:rPr lang="es-ES" u="sng" dirty="0">
                <a:latin typeface="Bahnschrift Light SemiCondensed" panose="020B0502040204020203" pitchFamily="34" charset="0"/>
                <a:ea typeface="Calibri" panose="020F0502020204030204" pitchFamily="34" charset="0"/>
                <a:cs typeface="Times New Roman" panose="02020603050405020304" pitchFamily="18" charset="0"/>
              </a:rPr>
              <a:t>Una licitación</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 para mejorar el proceso de atención y seguimiento de los pacientes del área de influencia del Hospital, con taquiarritmias y bradiarritmias cardíacas, </a:t>
            </a:r>
          </a:p>
          <a:p>
            <a:pPr marL="1200150" lvl="2" indent="-285750" algn="just">
              <a:lnSpc>
                <a:spcPct val="150000"/>
              </a:lnSpc>
              <a:buFont typeface="Wingdings" panose="05000000000000000000" pitchFamily="2" charset="2"/>
              <a:buChar char="§"/>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a tratar mediante técnicas invasivas o implante de dispositivos cardiacos por la Unidad de Electrofisiología (UEF).</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5" name="Text Box 7">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
        <p:nvSpPr>
          <p:cNvPr id="4" name="Rectángulo redondeado 3"/>
          <p:cNvSpPr/>
          <p:nvPr/>
        </p:nvSpPr>
        <p:spPr>
          <a:xfrm>
            <a:off x="618185" y="2971555"/>
            <a:ext cx="4790941" cy="81483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Bahnschrift Light SemiCondensed" panose="020B0502040204020203" pitchFamily="34" charset="0"/>
                <a:ea typeface="Calibri" panose="020F0502020204030204" pitchFamily="34" charset="0"/>
                <a:cs typeface="Times New Roman" panose="02020603050405020304" pitchFamily="18" charset="0"/>
              </a:rPr>
              <a:t>de un modelo tradicional basado en la compra de bienes o servicios</a:t>
            </a:r>
            <a:endParaRPr lang="es-ES" dirty="0"/>
          </a:p>
        </p:txBody>
      </p:sp>
      <p:sp>
        <p:nvSpPr>
          <p:cNvPr id="8" name="Rectángulo redondeado 7"/>
          <p:cNvSpPr/>
          <p:nvPr/>
        </p:nvSpPr>
        <p:spPr>
          <a:xfrm>
            <a:off x="6875170" y="2971555"/>
            <a:ext cx="4790941" cy="81483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Bahnschrift Light SemiCondensed" panose="020B0502040204020203" pitchFamily="34" charset="0"/>
                <a:cs typeface="Times New Roman" panose="02020603050405020304" pitchFamily="18" charset="0"/>
              </a:rPr>
              <a:t>a un modelo basado en el </a:t>
            </a:r>
            <a:r>
              <a:rPr lang="es-ES" b="1" dirty="0">
                <a:solidFill>
                  <a:schemeClr val="accent6">
                    <a:lumMod val="75000"/>
                  </a:schemeClr>
                </a:solidFill>
                <a:effectLst>
                  <a:outerShdw blurRad="38100" dist="38100" dir="2700000" algn="tl">
                    <a:srgbClr val="000000">
                      <a:alpha val="43137"/>
                    </a:srgbClr>
                  </a:outerShdw>
                </a:effectLst>
                <a:latin typeface="Bahnschrift Light SemiCondensed" panose="020B0502040204020203" pitchFamily="34" charset="0"/>
                <a:cs typeface="Times New Roman" panose="02020603050405020304" pitchFamily="18" charset="0"/>
              </a:rPr>
              <a:t>abordaje de procesos y satisfacción de necesidades complejas</a:t>
            </a:r>
            <a:endParaRPr lang="es-ES" b="1" dirty="0">
              <a:solidFill>
                <a:schemeClr val="accent6">
                  <a:lumMod val="75000"/>
                </a:schemeClr>
              </a:solidFill>
              <a:effectLst>
                <a:outerShdw blurRad="38100" dist="38100" dir="2700000" algn="tl">
                  <a:srgbClr val="000000">
                    <a:alpha val="43137"/>
                  </a:srgbClr>
                </a:outerShdw>
              </a:effectLst>
            </a:endParaRPr>
          </a:p>
        </p:txBody>
      </p:sp>
      <p:sp>
        <p:nvSpPr>
          <p:cNvPr id="7" name="Flecha derecha 6"/>
          <p:cNvSpPr/>
          <p:nvPr/>
        </p:nvSpPr>
        <p:spPr>
          <a:xfrm>
            <a:off x="5710706" y="3185789"/>
            <a:ext cx="862884" cy="38636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2"/>
          <a:stretch>
            <a:fillRect/>
          </a:stretch>
        </p:blipFill>
        <p:spPr>
          <a:xfrm>
            <a:off x="11291630" y="2447478"/>
            <a:ext cx="672512" cy="672512"/>
          </a:xfrm>
          <a:prstGeom prst="rect">
            <a:avLst/>
          </a:prstGeom>
        </p:spPr>
      </p:pic>
      <p:pic>
        <p:nvPicPr>
          <p:cNvPr id="10" name="Imagen 9"/>
          <p:cNvPicPr>
            <a:picLocks noChangeAspect="1"/>
          </p:cNvPicPr>
          <p:nvPr/>
        </p:nvPicPr>
        <p:blipFill>
          <a:blip r:embed="rId3"/>
          <a:stretch>
            <a:fillRect/>
          </a:stretch>
        </p:blipFill>
        <p:spPr>
          <a:xfrm>
            <a:off x="4927619" y="2484923"/>
            <a:ext cx="720458" cy="720458"/>
          </a:xfrm>
          <a:prstGeom prst="rect">
            <a:avLst/>
          </a:prstGeom>
        </p:spPr>
      </p:pic>
    </p:spTree>
    <p:extLst>
      <p:ext uri="{BB962C8B-B14F-4D97-AF65-F5344CB8AC3E}">
        <p14:creationId xmlns:p14="http://schemas.microsoft.com/office/powerpoint/2010/main" val="298447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447" y="1319440"/>
            <a:ext cx="11858920" cy="5314788"/>
          </a:xfrm>
          <a:prstGeom prst="rect">
            <a:avLst/>
          </a:prstGeom>
        </p:spPr>
        <p:txBody>
          <a:bodyPr>
            <a:spAutoFit/>
          </a:bodyPr>
          <a:lstStyle/>
          <a:p>
            <a:pPr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Se han realizado las siguientes actividades en orden cronológico desde Septiembre de  2020:</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1314450" lvl="2" indent="-400050" algn="just">
              <a:lnSpc>
                <a:spcPct val="115000"/>
              </a:lnSpc>
              <a:buFont typeface="+mj-lt"/>
              <a:buAutoNum type="romanUcPeriod"/>
              <a:defRPr/>
            </a:pPr>
            <a:r>
              <a:rPr lang="es-ES" sz="1600" b="1" i="1" dirty="0">
                <a:solidFill>
                  <a:srgbClr val="0070C0"/>
                </a:solidFill>
                <a:latin typeface="Arial" panose="020B0604020202020204" pitchFamily="34" charset="0"/>
                <a:ea typeface="Calibri" panose="020F0502020204030204" pitchFamily="34" charset="0"/>
                <a:cs typeface="Arial" panose="020B0604020202020204" pitchFamily="34" charset="0"/>
              </a:rPr>
              <a:t>Constitución de una Comisión Técnica</a:t>
            </a:r>
            <a:r>
              <a:rPr lang="es-ES" sz="16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responsable del proyecto, formada por :</a:t>
            </a:r>
          </a:p>
          <a:p>
            <a:pPr marL="2686050" lvl="5" indent="-400050" algn="just">
              <a:lnSpc>
                <a:spcPct val="115000"/>
              </a:lnSpc>
              <a:buFont typeface="Wingdings" panose="05000000000000000000" pitchFamily="2" charset="2"/>
              <a:buChar char="ü"/>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Personal facultativo de la Unidad de EF, </a:t>
            </a:r>
          </a:p>
          <a:p>
            <a:pPr marL="2686050" lvl="5" indent="-400050" algn="just">
              <a:lnSpc>
                <a:spcPct val="115000"/>
              </a:lnSpc>
              <a:buFont typeface="Wingdings" panose="05000000000000000000" pitchFamily="2" charset="2"/>
              <a:buChar char="ü"/>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Subdirección Médica y de Enfermería referentes del Servicio de Cardiología,</a:t>
            </a:r>
          </a:p>
          <a:p>
            <a:pPr marL="2686050" lvl="5" indent="-400050" algn="just">
              <a:lnSpc>
                <a:spcPct val="115000"/>
              </a:lnSpc>
              <a:buFont typeface="Wingdings" panose="05000000000000000000" pitchFamily="2" charset="2"/>
              <a:buChar char="ü"/>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Responsable TICS y </a:t>
            </a:r>
          </a:p>
          <a:p>
            <a:pPr marL="2686050" lvl="5" indent="-400050" algn="just">
              <a:lnSpc>
                <a:spcPct val="115000"/>
              </a:lnSpc>
              <a:buFont typeface="Wingdings" panose="05000000000000000000" pitchFamily="2" charset="2"/>
              <a:buChar char="ü"/>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Dirección de Gestión Económica</a:t>
            </a:r>
          </a:p>
          <a:p>
            <a:pPr marL="1314450" lvl="2" indent="-400050" algn="just">
              <a:lnSpc>
                <a:spcPct val="115000"/>
              </a:lnSpc>
              <a:buFont typeface="+mj-lt"/>
              <a:buAutoNum type="romanUcPeriod"/>
              <a:defRPr/>
            </a:pPr>
            <a:endPar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1314450" lvl="2" indent="-400050" algn="just">
              <a:lnSpc>
                <a:spcPct val="115000"/>
              </a:lnSpc>
              <a:buFont typeface="+mj-lt"/>
              <a:buAutoNum type="romanUcPeriod"/>
              <a:defRPr/>
            </a:pPr>
            <a:r>
              <a:rPr lang="es-ES" sz="1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Análisis preliminar de los procesos de trabajo actuales</a:t>
            </a:r>
            <a:r>
              <a:rPr lang="es-ES" sz="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p>
          <a:p>
            <a:pPr marL="2686050" lvl="5" indent="-400050" algn="just">
              <a:lnSpc>
                <a:spcPct val="115000"/>
              </a:lnSpc>
              <a:buFont typeface="Wingdings" panose="05000000000000000000" pitchFamily="2" charset="2"/>
              <a:buChar char="ü"/>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de la actividad llevada a cabo en los últimos años, y </a:t>
            </a:r>
          </a:p>
          <a:p>
            <a:pPr marL="2686050" lvl="5" indent="-400050" algn="just">
              <a:lnSpc>
                <a:spcPct val="115000"/>
              </a:lnSpc>
              <a:buFont typeface="Wingdings" panose="05000000000000000000" pitchFamily="2" charset="2"/>
              <a:buChar char="ü"/>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de los recursos humanos y materiales de los que dispone la Unidad de Electrofisiología.</a:t>
            </a:r>
          </a:p>
          <a:p>
            <a:pPr marL="1314450" lvl="2" indent="-400050" algn="just">
              <a:lnSpc>
                <a:spcPct val="115000"/>
              </a:lnSpc>
              <a:buFont typeface="+mj-lt"/>
              <a:buAutoNum type="romanUcPeriod"/>
              <a:defRPr/>
            </a:pPr>
            <a:endPar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1314450" lvl="2" indent="-400050" algn="just">
              <a:lnSpc>
                <a:spcPct val="115000"/>
              </a:lnSpc>
              <a:buFont typeface="+mj-lt"/>
              <a:buAutoNum type="romanUcPeriod"/>
              <a:defRPr/>
            </a:pPr>
            <a:r>
              <a:rPr lang="es-ES" sz="1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Detección de puntos críticos o de mejora</a:t>
            </a:r>
            <a:r>
              <a:rPr lang="es-ES" sz="16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a los que se quiere dar respuesta mediante soluciones innovadoras que garanticen esta mejora asistencial.</a:t>
            </a:r>
          </a:p>
          <a:p>
            <a:pPr marL="1314450" lvl="2" indent="-400050" algn="just">
              <a:lnSpc>
                <a:spcPct val="115000"/>
              </a:lnSpc>
              <a:buFont typeface="+mj-lt"/>
              <a:buAutoNum type="romanUcPeriod"/>
              <a:defRPr/>
            </a:pPr>
            <a:endPar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mj-lt"/>
              <a:buAutoNum type="arabicPeriod"/>
              <a:defRPr/>
            </a:pPr>
            <a:endParaRPr lang="es-ES" sz="2400" dirty="0">
              <a:ea typeface="Calibri" panose="020F0502020204030204" pitchFamily="34" charset="0"/>
              <a:cs typeface="Times New Roman" panose="02020603050405020304" pitchFamily="18" charset="0"/>
            </a:endParaRPr>
          </a:p>
        </p:txBody>
      </p:sp>
      <p:sp>
        <p:nvSpPr>
          <p:cNvPr id="3" name="Rectángulo 2"/>
          <p:cNvSpPr/>
          <p:nvPr/>
        </p:nvSpPr>
        <p:spPr>
          <a:xfrm>
            <a:off x="1371272" y="880607"/>
            <a:ext cx="1013567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Metodología de Abordaje del proyecto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927280" y="1968212"/>
            <a:ext cx="443992" cy="443992"/>
          </a:xfrm>
          <a:prstGeom prst="rect">
            <a:avLst/>
          </a:prstGeom>
        </p:spPr>
      </p:pic>
      <p:pic>
        <p:nvPicPr>
          <p:cNvPr id="8" name="Imagen 7"/>
          <p:cNvPicPr>
            <a:picLocks noChangeAspect="1"/>
          </p:cNvPicPr>
          <p:nvPr/>
        </p:nvPicPr>
        <p:blipFill>
          <a:blip r:embed="rId3"/>
          <a:stretch>
            <a:fillRect/>
          </a:stretch>
        </p:blipFill>
        <p:spPr>
          <a:xfrm>
            <a:off x="927280" y="3784338"/>
            <a:ext cx="443992" cy="443992"/>
          </a:xfrm>
          <a:prstGeom prst="rect">
            <a:avLst/>
          </a:prstGeom>
        </p:spPr>
      </p:pic>
      <p:pic>
        <p:nvPicPr>
          <p:cNvPr id="10" name="Imagen 9"/>
          <p:cNvPicPr>
            <a:picLocks noChangeAspect="1"/>
          </p:cNvPicPr>
          <p:nvPr/>
        </p:nvPicPr>
        <p:blipFill>
          <a:blip r:embed="rId4"/>
          <a:stretch>
            <a:fillRect/>
          </a:stretch>
        </p:blipFill>
        <p:spPr>
          <a:xfrm>
            <a:off x="927280" y="5031333"/>
            <a:ext cx="475861" cy="475861"/>
          </a:xfrm>
          <a:prstGeom prst="rect">
            <a:avLst/>
          </a:prstGeom>
        </p:spPr>
      </p:pic>
      <p:sp>
        <p:nvSpPr>
          <p:cNvPr id="11" name="Text Box 7">
            <a:extLst>
              <a:ext uri="{FF2B5EF4-FFF2-40B4-BE49-F238E27FC236}">
                <a16:creationId xmlns:a16="http://schemas.microsoft.com/office/drawing/2014/main" id="{8E77001C-EC58-4A04-BEE7-56FE503D38A5}"/>
              </a:ext>
            </a:extLst>
          </p:cNvPr>
          <p:cNvSpPr txBox="1">
            <a:spLocks noChangeArrowheads="1"/>
          </p:cNvSpPr>
          <p:nvPr/>
        </p:nvSpPr>
        <p:spPr bwMode="auto">
          <a:xfrm>
            <a:off x="0" y="318071"/>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2742" y="1644414"/>
            <a:ext cx="9919972" cy="5523884"/>
          </a:xfrm>
          <a:prstGeom prst="rect">
            <a:avLst/>
          </a:prstGeom>
          <a:scene3d>
            <a:camera prst="orthographicFront"/>
            <a:lightRig rig="threePt" dir="t"/>
          </a:scene3d>
          <a:sp3d>
            <a:bevelT prst="angle"/>
          </a:sp3d>
        </p:spPr>
        <p:txBody>
          <a:bodyPr wrap="square">
            <a:spAutoFit/>
          </a:bodyPr>
          <a:lstStyle/>
          <a:p>
            <a:pPr algn="just">
              <a:lnSpc>
                <a:spcPct val="107000"/>
              </a:lnSpc>
              <a:spcAft>
                <a:spcPts val="1000"/>
              </a:spcAft>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Objetivos específicos en eficiencia:</a:t>
            </a:r>
            <a:endParaRPr lang="es-ES" sz="2400" dirty="0">
              <a:solidFill>
                <a:srgbClr val="0070C0"/>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SzPts val="1000"/>
              <a:buFont typeface="Symbol" panose="05050102010706020507" pitchFamily="18" charset="2"/>
              <a:buChar char=""/>
              <a:tabLst>
                <a:tab pos="270510" algn="l"/>
              </a:tabLs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Adecuar el tiempo de hospitalización pre intervención a las necesidades del paciente.</a:t>
            </a:r>
          </a:p>
          <a:p>
            <a:pPr marL="342900" indent="-342900" algn="just">
              <a:lnSpc>
                <a:spcPct val="107000"/>
              </a:lnSpc>
              <a:spcAft>
                <a:spcPts val="1000"/>
              </a:spcAft>
              <a:buSzPts val="1000"/>
              <a:buFont typeface="Symbol" panose="05050102010706020507" pitchFamily="18" charset="2"/>
              <a:buChar char=""/>
              <a:tabLst>
                <a:tab pos="270510" algn="l"/>
              </a:tabLs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Disminuir los cambios en la programación causada por el volumen de pacientes urgentes.</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algn="just">
              <a:lnSpc>
                <a:spcPct val="107000"/>
              </a:lnSpc>
              <a:spcAft>
                <a:spcPts val="1000"/>
              </a:spcAft>
              <a:defRPr/>
            </a:pPr>
            <a:endPar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endParaRPr>
          </a:p>
          <a:p>
            <a:pPr algn="just">
              <a:lnSpc>
                <a:spcPct val="107000"/>
              </a:lnSpc>
              <a:spcAft>
                <a:spcPts val="1000"/>
              </a:spcAft>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Objetivos específicos en seguridad y efectividad:</a:t>
            </a:r>
          </a:p>
          <a:p>
            <a:pPr marL="285750" indent="-285750" algn="just">
              <a:lnSpc>
                <a:spcPct val="107000"/>
              </a:lnSpc>
              <a:spcAft>
                <a:spcPts val="1000"/>
              </a:spcAft>
              <a:buFont typeface="Arial" panose="020B0604020202020204" pitchFamily="34" charset="0"/>
              <a:buChar char="•"/>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Mejorar el tiempo de espera entre la indicación y la intervención.</a:t>
            </a:r>
          </a:p>
          <a:p>
            <a:pPr marL="285750" indent="-285750" algn="just">
              <a:lnSpc>
                <a:spcPct val="107000"/>
              </a:lnSpc>
              <a:spcAft>
                <a:spcPts val="1000"/>
              </a:spcAft>
              <a:buFont typeface="Arial" panose="020B0604020202020204" pitchFamily="34" charset="0"/>
              <a:buChar char="•"/>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Mejorar la preparación y realizar la </a:t>
            </a:r>
            <a:r>
              <a:rPr lang="es-ES" dirty="0" err="1">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prehabilitación</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de los pacientes antes de los procedimientos.</a:t>
            </a:r>
          </a:p>
          <a:p>
            <a:pPr marL="285750" indent="-285750" algn="just">
              <a:lnSpc>
                <a:spcPct val="107000"/>
              </a:lnSpc>
              <a:spcAft>
                <a:spcPts val="1000"/>
              </a:spcAft>
              <a:buFont typeface="Arial" panose="020B0604020202020204" pitchFamily="34" charset="0"/>
              <a:buChar char="•"/>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Reducir la excesiva exposición de pacientes y profesionales a sistemas de radiación ionizantes.</a:t>
            </a:r>
          </a:p>
          <a:p>
            <a:pPr marL="285750" indent="-285750" algn="just">
              <a:lnSpc>
                <a:spcPct val="107000"/>
              </a:lnSpc>
              <a:spcAft>
                <a:spcPts val="1000"/>
              </a:spcAft>
              <a:buFont typeface="Arial" panose="020B0604020202020204" pitchFamily="34" charset="0"/>
              <a:buChar char="•"/>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Absorber de forma adecuada el incremento de actividad previsto para los próximos cuatro años mediante la ampliación del equipamiento específico actualmente disponible para el tratamiento de los pacientes.</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285750" indent="-285750" algn="just">
              <a:lnSpc>
                <a:spcPct val="107000"/>
              </a:lnSpc>
              <a:spcAft>
                <a:spcPts val="1000"/>
              </a:spcAft>
              <a:buFont typeface="Arial" panose="020B0604020202020204" pitchFamily="34" charset="0"/>
              <a:buChar char="•"/>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Mejorar el seguimiento y control de los pacientes.</a:t>
            </a:r>
          </a:p>
          <a:p>
            <a:pPr marL="285750" indent="-285750" algn="just">
              <a:lnSpc>
                <a:spcPct val="107000"/>
              </a:lnSpc>
              <a:spcAft>
                <a:spcPts val="1000"/>
              </a:spcAft>
              <a:buFont typeface="Arial" panose="020B0604020202020204" pitchFamily="34" charset="0"/>
              <a:buChar char="•"/>
              <a:defRPr/>
            </a:pPr>
            <a:endPar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285750" indent="-285750" algn="just">
              <a:lnSpc>
                <a:spcPct val="107000"/>
              </a:lnSpc>
              <a:spcAft>
                <a:spcPts val="1000"/>
              </a:spcAft>
              <a:buFont typeface="Arial" panose="020B0604020202020204" pitchFamily="34" charset="0"/>
              <a:buChar char="•"/>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845179" y="840766"/>
            <a:ext cx="10202383"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Metodología de Abordaje del proyecto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128" name="Rectángulo 4"/>
          <p:cNvSpPr>
            <a:spLocks noChangeArrowheads="1"/>
          </p:cNvSpPr>
          <p:nvPr/>
        </p:nvSpPr>
        <p:spPr bwMode="auto">
          <a:xfrm>
            <a:off x="802742" y="1354367"/>
            <a:ext cx="24320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600" b="1" i="1" dirty="0">
                <a:solidFill>
                  <a:srgbClr val="0070C0"/>
                </a:solidFill>
                <a:latin typeface="Arial" panose="020B0604020202020204" pitchFamily="34" charset="0"/>
                <a:cs typeface="Arial" panose="020B0604020202020204" pitchFamily="34" charset="0"/>
              </a:rPr>
              <a:t>Definición de objetivos</a:t>
            </a:r>
          </a:p>
        </p:txBody>
      </p:sp>
      <p:pic>
        <p:nvPicPr>
          <p:cNvPr id="3" name="Imagen 2"/>
          <p:cNvPicPr>
            <a:picLocks noChangeAspect="1"/>
          </p:cNvPicPr>
          <p:nvPr/>
        </p:nvPicPr>
        <p:blipFill>
          <a:blip r:embed="rId2"/>
          <a:stretch>
            <a:fillRect/>
          </a:stretch>
        </p:blipFill>
        <p:spPr>
          <a:xfrm>
            <a:off x="9543246" y="1939343"/>
            <a:ext cx="965916" cy="965916"/>
          </a:xfrm>
          <a:prstGeom prst="rect">
            <a:avLst/>
          </a:prstGeom>
        </p:spPr>
      </p:pic>
      <p:pic>
        <p:nvPicPr>
          <p:cNvPr id="5" name="Imagen 4"/>
          <p:cNvPicPr>
            <a:picLocks noChangeAspect="1"/>
          </p:cNvPicPr>
          <p:nvPr/>
        </p:nvPicPr>
        <p:blipFill>
          <a:blip r:embed="rId3"/>
          <a:stretch>
            <a:fillRect/>
          </a:stretch>
        </p:blipFill>
        <p:spPr>
          <a:xfrm>
            <a:off x="11047562" y="4535145"/>
            <a:ext cx="1041407" cy="1041407"/>
          </a:xfrm>
          <a:prstGeom prst="rect">
            <a:avLst/>
          </a:prstGeom>
        </p:spPr>
      </p:pic>
      <p:pic>
        <p:nvPicPr>
          <p:cNvPr id="7" name="Imagen 6"/>
          <p:cNvPicPr>
            <a:picLocks noChangeAspect="1"/>
          </p:cNvPicPr>
          <p:nvPr/>
        </p:nvPicPr>
        <p:blipFill>
          <a:blip r:embed="rId4"/>
          <a:stretch>
            <a:fillRect/>
          </a:stretch>
        </p:blipFill>
        <p:spPr>
          <a:xfrm>
            <a:off x="335842" y="1271603"/>
            <a:ext cx="466900" cy="466900"/>
          </a:xfrm>
          <a:prstGeom prst="rect">
            <a:avLst/>
          </a:prstGeom>
        </p:spPr>
      </p:pic>
      <p:sp>
        <p:nvSpPr>
          <p:cNvPr id="12" name="Text Box 7">
            <a:extLst>
              <a:ext uri="{FF2B5EF4-FFF2-40B4-BE49-F238E27FC236}">
                <a16:creationId xmlns:a16="http://schemas.microsoft.com/office/drawing/2014/main" id="{C16B5021-5ABE-4320-A95E-6F79C0A940F9}"/>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7363" y="1300163"/>
            <a:ext cx="11510962" cy="4612032"/>
          </a:xfrm>
          <a:prstGeom prst="rect">
            <a:avLst/>
          </a:prstGeom>
        </p:spPr>
        <p:txBody>
          <a:bodyPr>
            <a:spAutoFit/>
          </a:bodyPr>
          <a:lstStyle/>
          <a:p>
            <a:pPr algn="just">
              <a:lnSpc>
                <a:spcPct val="150000"/>
              </a:lnSpc>
              <a:spcAft>
                <a:spcPts val="0"/>
              </a:spcAft>
              <a:defRPr/>
            </a:pP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sz="1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Identificación preliminar de prestaciones</a:t>
            </a: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que podrían constituir el objeto del contrato, para alcanzar los objetivos anteriores.	</a:t>
            </a:r>
          </a:p>
          <a:p>
            <a:pPr marL="914400" algn="just">
              <a:lnSpc>
                <a:spcPct val="150000"/>
              </a:lnSpc>
              <a:spcAft>
                <a:spcPts val="0"/>
              </a:spcAft>
              <a:defRPr/>
            </a:pPr>
            <a:r>
              <a:rPr lang="es-ES" sz="1000" dirty="0">
                <a:latin typeface="Arial" panose="020B0604020202020204" pitchFamily="34" charset="0"/>
                <a:ea typeface="Calibri" panose="020F0502020204030204" pitchFamily="34" charset="0"/>
                <a:cs typeface="Times New Roman" panose="02020603050405020304" pitchFamily="18" charset="0"/>
              </a:rPr>
              <a:t>		</a:t>
            </a:r>
            <a:endParaRPr lang="es-ES" sz="1100" dirty="0">
              <a:ea typeface="Calibri" panose="020F0502020204030204" pitchFamily="34" charset="0"/>
              <a:cs typeface="Times New Roman" panose="02020603050405020304" pitchFamily="18" charset="0"/>
            </a:endParaRPr>
          </a:p>
          <a:p>
            <a:pPr algn="just">
              <a:lnSpc>
                <a:spcPct val="150000"/>
              </a:lnSpc>
              <a:spcAft>
                <a:spcPts val="0"/>
              </a:spcAft>
              <a:defRPr/>
            </a:pP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sz="1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Realización de una consulta preliminar del mercado</a:t>
            </a: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prevista en la LCSP: en el mes de Octubre 2020, para recibir sin coste el asesoramiento de empresas expertas, que ayuden a definir el alcance del proyecto y las soluciones innovadoras disponibles para satisfacer la necesidad.</a:t>
            </a:r>
          </a:p>
          <a:p>
            <a:pPr marL="457200">
              <a:lnSpc>
                <a:spcPct val="115000"/>
              </a:lnSpc>
              <a:spcAft>
                <a:spcPts val="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p>
          <a:p>
            <a:pPr marL="457200">
              <a:lnSpc>
                <a:spcPct val="115000"/>
              </a:lnSpc>
              <a:spcAft>
                <a:spcPts val="0"/>
              </a:spcAft>
              <a:defRPr/>
            </a:pPr>
            <a:endParaRPr lang="es-ES" sz="1200" dirty="0">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endParaRPr lang="es-ES" sz="1200" dirty="0">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endParaRPr lang="es-ES" sz="1200" dirty="0">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endParaRPr lang="es-ES" sz="1200" dirty="0">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r>
              <a:rPr lang="es-ES" sz="1200" dirty="0">
                <a:latin typeface="Arial" panose="020B0604020202020204" pitchFamily="34" charset="0"/>
                <a:ea typeface="Calibri" panose="020F0502020204030204" pitchFamily="34" charset="0"/>
                <a:cs typeface="Times New Roman" panose="02020603050405020304" pitchFamily="18" charset="0"/>
              </a:rPr>
              <a:t> </a:t>
            </a:r>
            <a:endParaRPr lang="es-ES" sz="1200" dirty="0">
              <a:ea typeface="Calibri" panose="020F0502020204030204" pitchFamily="34" charset="0"/>
              <a:cs typeface="Times New Roman" panose="02020603050405020304" pitchFamily="18" charset="0"/>
            </a:endParaRPr>
          </a:p>
          <a:p>
            <a:pPr algn="just">
              <a:lnSpc>
                <a:spcPct val="150000"/>
              </a:lnSpc>
              <a:spcAft>
                <a:spcPts val="1000"/>
              </a:spcAft>
              <a:defRPr/>
            </a:pP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sz="16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Análisis de los resultados de la consulta preliminar,</a:t>
            </a:r>
            <a:r>
              <a:rPr lang="es-ES" b="1" dirty="0">
                <a:solidFill>
                  <a:srgbClr val="CC990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y decisión sobre el alcance definitivo del proyecto y sobre la forma jurídica de articularlo, a través de expediente de contratación administrativa sometido a la LCSP.</a:t>
            </a:r>
          </a:p>
        </p:txBody>
      </p:sp>
      <p:sp>
        <p:nvSpPr>
          <p:cNvPr id="5" name="Rectángulo 4"/>
          <p:cNvSpPr/>
          <p:nvPr/>
        </p:nvSpPr>
        <p:spPr>
          <a:xfrm>
            <a:off x="684934" y="751457"/>
            <a:ext cx="10155008"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Metodología de Abordaje del proyecto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54545" y="1300163"/>
            <a:ext cx="476519" cy="476519"/>
          </a:xfrm>
          <a:prstGeom prst="rect">
            <a:avLst/>
          </a:prstGeom>
        </p:spPr>
      </p:pic>
      <p:pic>
        <p:nvPicPr>
          <p:cNvPr id="6" name="Imagen 5"/>
          <p:cNvPicPr>
            <a:picLocks noChangeAspect="1"/>
          </p:cNvPicPr>
          <p:nvPr/>
        </p:nvPicPr>
        <p:blipFill>
          <a:blip r:embed="rId3"/>
          <a:stretch>
            <a:fillRect/>
          </a:stretch>
        </p:blipFill>
        <p:spPr>
          <a:xfrm>
            <a:off x="154545" y="2408047"/>
            <a:ext cx="476519" cy="476519"/>
          </a:xfrm>
          <a:prstGeom prst="rect">
            <a:avLst/>
          </a:prstGeom>
        </p:spPr>
      </p:pic>
      <p:pic>
        <p:nvPicPr>
          <p:cNvPr id="13" name="Imagen 12"/>
          <p:cNvPicPr>
            <a:picLocks noChangeAspect="1"/>
          </p:cNvPicPr>
          <p:nvPr/>
        </p:nvPicPr>
        <p:blipFill>
          <a:blip r:embed="rId4"/>
          <a:stretch>
            <a:fillRect/>
          </a:stretch>
        </p:blipFill>
        <p:spPr>
          <a:xfrm>
            <a:off x="154545" y="4984125"/>
            <a:ext cx="484708" cy="484708"/>
          </a:xfrm>
          <a:prstGeom prst="rect">
            <a:avLst/>
          </a:prstGeom>
        </p:spPr>
      </p:pic>
      <p:sp>
        <p:nvSpPr>
          <p:cNvPr id="14" name="Rectángulo redondeado 13"/>
          <p:cNvSpPr/>
          <p:nvPr/>
        </p:nvSpPr>
        <p:spPr>
          <a:xfrm>
            <a:off x="631064" y="3940136"/>
            <a:ext cx="1893914" cy="6384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UcParenR"/>
            </a:pPr>
            <a:r>
              <a:rPr lang="es-ES" sz="1400" dirty="0">
                <a:solidFill>
                  <a:sysClr val="windowText" lastClr="000000"/>
                </a:solidFill>
                <a:latin typeface="Bahnschrift Light" panose="020B0502040204020203" pitchFamily="34" charset="0"/>
                <a:cs typeface="Arial" panose="020B0604020202020204" pitchFamily="34" charset="0"/>
              </a:rPr>
              <a:t>Se presentaron </a:t>
            </a:r>
          </a:p>
          <a:p>
            <a:pPr algn="ctr"/>
            <a:r>
              <a:rPr lang="es-ES" sz="1400" dirty="0">
                <a:solidFill>
                  <a:sysClr val="windowText" lastClr="000000"/>
                </a:solidFill>
                <a:latin typeface="Bahnschrift Light" panose="020B0502040204020203" pitchFamily="34" charset="0"/>
                <a:cs typeface="Arial" panose="020B0604020202020204" pitchFamily="34" charset="0"/>
              </a:rPr>
              <a:t>8 empresas</a:t>
            </a:r>
          </a:p>
        </p:txBody>
      </p:sp>
      <p:sp>
        <p:nvSpPr>
          <p:cNvPr id="17" name="Rectángulo redondeado 16"/>
          <p:cNvSpPr/>
          <p:nvPr/>
        </p:nvSpPr>
        <p:spPr>
          <a:xfrm>
            <a:off x="3071140" y="3801768"/>
            <a:ext cx="4153720" cy="9151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ysClr val="windowText" lastClr="000000"/>
                </a:solidFill>
                <a:latin typeface="Bahnschrift Light" panose="020B0502040204020203" pitchFamily="34" charset="0"/>
                <a:cs typeface="Arial" panose="020B0604020202020204" pitchFamily="34" charset="0"/>
              </a:rPr>
              <a:t>B)  </a:t>
            </a:r>
            <a:r>
              <a:rPr lang="es-ES" sz="140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Realizaron exposición presencial de sus propuestas a la Comisión Técnica responsable del proyecto en el mes de abril del 2021</a:t>
            </a:r>
            <a:endParaRPr lang="es-ES" sz="1400" dirty="0">
              <a:solidFill>
                <a:sysClr val="windowText" lastClr="000000"/>
              </a:solidFill>
              <a:latin typeface="Bahnschrift Light" panose="020B0502040204020203" pitchFamily="34" charset="0"/>
              <a:cs typeface="Arial" panose="020B0604020202020204" pitchFamily="34" charset="0"/>
            </a:endParaRPr>
          </a:p>
        </p:txBody>
      </p:sp>
      <p:sp>
        <p:nvSpPr>
          <p:cNvPr id="18" name="Rectángulo redondeado 17"/>
          <p:cNvSpPr/>
          <p:nvPr/>
        </p:nvSpPr>
        <p:spPr>
          <a:xfrm>
            <a:off x="7771022" y="3801767"/>
            <a:ext cx="4020241" cy="9151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ysClr val="windowText" lastClr="000000"/>
                </a:solidFill>
                <a:latin typeface="Bahnschrift Light" panose="020B0502040204020203" pitchFamily="34" charset="0"/>
                <a:cs typeface="Arial" panose="020B0604020202020204" pitchFamily="34" charset="0"/>
              </a:rPr>
              <a:t>C) </a:t>
            </a:r>
            <a:r>
              <a:rPr lang="es-ES" sz="140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Variabilidad en cuanto a la forma de abordaje del expediente según las empresas: proveedor único o licitación por lotes</a:t>
            </a:r>
            <a:endParaRPr lang="es-ES" sz="1400" dirty="0">
              <a:solidFill>
                <a:sysClr val="windowText" lastClr="000000"/>
              </a:solidFill>
              <a:latin typeface="Bahnschrift Light" panose="020B0502040204020203" pitchFamily="34" charset="0"/>
              <a:cs typeface="Arial" panose="020B0604020202020204" pitchFamily="34" charset="0"/>
            </a:endParaRPr>
          </a:p>
        </p:txBody>
      </p:sp>
      <p:sp>
        <p:nvSpPr>
          <p:cNvPr id="12" name="Text Box 7">
            <a:extLst>
              <a:ext uri="{FF2B5EF4-FFF2-40B4-BE49-F238E27FC236}">
                <a16:creationId xmlns:a16="http://schemas.microsoft.com/office/drawing/2014/main" id="{82457AE5-F594-43CE-9572-76E6658E0C48}"/>
              </a:ext>
            </a:extLst>
          </p:cNvPr>
          <p:cNvSpPr txBox="1">
            <a:spLocks noChangeArrowheads="1"/>
          </p:cNvSpPr>
          <p:nvPr/>
        </p:nvSpPr>
        <p:spPr bwMode="auto">
          <a:xfrm>
            <a:off x="6423" y="197565"/>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84701BD-5FCE-4B45-9FDB-39CC5C55E59D}"/>
              </a:ext>
            </a:extLst>
          </p:cNvPr>
          <p:cNvSpPr/>
          <p:nvPr/>
        </p:nvSpPr>
        <p:spPr>
          <a:xfrm>
            <a:off x="0" y="670236"/>
            <a:ext cx="12192000" cy="7991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LA COMPRA PÚBLICA ESTRATÉGICA O COMPRA PÚBLICA BASADA EN VALOR</a:t>
            </a:r>
          </a:p>
          <a:p>
            <a:pPr marL="342900" indent="-342900" algn="ctr">
              <a:lnSpc>
                <a:spcPct val="107000"/>
              </a:lnSpc>
              <a:spcAft>
                <a:spcPts val="800"/>
              </a:spcAft>
              <a:buAutoNum type="arabicPeriod"/>
              <a:defRPr/>
            </a:pPr>
            <a:endPar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126" name="Marcador de número de diapositiva 3">
            <a:extLst>
              <a:ext uri="{FF2B5EF4-FFF2-40B4-BE49-F238E27FC236}">
                <a16:creationId xmlns:a16="http://schemas.microsoft.com/office/drawing/2014/main" id="{944ADF9A-0270-4EE7-842B-935A2AEF77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DC91298-7AB5-4EA1-A0B3-D7C52CE02C85}" type="slidenum">
              <a:rPr lang="es-ES" altLang="es-ES" sz="1200" smtClean="0">
                <a:solidFill>
                  <a:srgbClr val="898989"/>
                </a:solidFill>
              </a:rPr>
              <a:pPr>
                <a:lnSpc>
                  <a:spcPct val="100000"/>
                </a:lnSpc>
                <a:spcBef>
                  <a:spcPct val="0"/>
                </a:spcBef>
                <a:buFontTx/>
                <a:buNone/>
              </a:pPr>
              <a:t>2</a:t>
            </a:fld>
            <a:endParaRPr lang="es-ES" altLang="es-ES" sz="1200">
              <a:solidFill>
                <a:srgbClr val="898989"/>
              </a:solidFill>
            </a:endParaRPr>
          </a:p>
        </p:txBody>
      </p:sp>
      <p:sp>
        <p:nvSpPr>
          <p:cNvPr id="5130" name="Rectángulo 18">
            <a:extLst>
              <a:ext uri="{FF2B5EF4-FFF2-40B4-BE49-F238E27FC236}">
                <a16:creationId xmlns:a16="http://schemas.microsoft.com/office/drawing/2014/main" id="{F433ACCC-28EB-4263-8763-63B753494316}"/>
              </a:ext>
            </a:extLst>
          </p:cNvPr>
          <p:cNvSpPr>
            <a:spLocks noChangeArrowheads="1"/>
          </p:cNvSpPr>
          <p:nvPr/>
        </p:nvSpPr>
        <p:spPr bwMode="auto">
          <a:xfrm>
            <a:off x="452438" y="1793875"/>
            <a:ext cx="11245850" cy="534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a:lnSpc>
                <a:spcPct val="107000"/>
              </a:lnSpc>
              <a:defRPr/>
            </a:pPr>
            <a:endParaRPr lang="es-ES" altLang="es-ES" sz="1600" dirty="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r>
              <a:rPr lang="es-ES" sz="2000" dirty="0">
                <a:latin typeface="Arial" panose="020B0604020202020204" pitchFamily="34" charset="0"/>
                <a:ea typeface="Calibri" panose="020F0502020204030204" pitchFamily="34" charset="0"/>
                <a:cs typeface="Arial" panose="020B0604020202020204" pitchFamily="34" charset="0"/>
              </a:rPr>
              <a:t>El crecimiento y el envejecimiento de la población, los cambios en los perfiles de los pacientes y el impacto de la innovación han contribuido al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aumento del gasto sanitario.</a:t>
            </a:r>
          </a:p>
          <a:p>
            <a:pPr marL="0" indent="0" algn="just">
              <a:lnSpc>
                <a:spcPct val="107000"/>
              </a:lnSpc>
              <a:defRPr/>
            </a:pPr>
            <a:endParaRPr lang="es-E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Ø"/>
              <a:defRPr/>
            </a:pPr>
            <a:r>
              <a:rPr lang="es-ES" sz="2000" dirty="0">
                <a:latin typeface="Arial" panose="020B0604020202020204" pitchFamily="34" charset="0"/>
                <a:ea typeface="Calibri" panose="020F0502020204030204" pitchFamily="34" charset="0"/>
                <a:cs typeface="Arial" panose="020B0604020202020204" pitchFamily="34" charset="0"/>
              </a:rPr>
              <a:t>Para mantener la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sostenibilidad</a:t>
            </a:r>
            <a:r>
              <a:rPr lang="es-ES" sz="2000" dirty="0">
                <a:latin typeface="Arial" panose="020B0604020202020204" pitchFamily="34" charset="0"/>
                <a:ea typeface="Calibri" panose="020F0502020204030204" pitchFamily="34" charset="0"/>
                <a:cs typeface="Arial" panose="020B0604020202020204" pitchFamily="34" charset="0"/>
              </a:rPr>
              <a:t> del sistema público de manera universal, es fundamental implementar acciones concretas y buscar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nuevas fórmulas de gestión y asignación de recursos más eficientes.</a:t>
            </a:r>
          </a:p>
          <a:p>
            <a:pPr algn="just">
              <a:lnSpc>
                <a:spcPct val="107000"/>
              </a:lnSpc>
              <a:buFont typeface="Wingdings" panose="05000000000000000000" pitchFamily="2" charset="2"/>
              <a:buChar char="Ø"/>
              <a:defRPr/>
            </a:pPr>
            <a:endParaRPr lang="es-E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Ø"/>
              <a:defRPr/>
            </a:pPr>
            <a:r>
              <a:rPr lang="es-ES" sz="2000" dirty="0">
                <a:latin typeface="Arial" panose="020B0604020202020204" pitchFamily="34" charset="0"/>
                <a:cs typeface="Arial" panose="020B0604020202020204" pitchFamily="34" charset="0"/>
              </a:rPr>
              <a:t>La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CPBV es una herramienta estratégica </a:t>
            </a:r>
            <a:r>
              <a:rPr lang="es-ES" sz="2000" dirty="0">
                <a:latin typeface="Arial" panose="020B0604020202020204" pitchFamily="34" charset="0"/>
                <a:cs typeface="Arial" panose="020B0604020202020204" pitchFamily="34" charset="0"/>
              </a:rPr>
              <a:t>para asegurar el objetivo básico de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utilización eficaz </a:t>
            </a:r>
            <a:r>
              <a:rPr lang="es-ES" sz="2000" dirty="0">
                <a:latin typeface="Arial" panose="020B0604020202020204" pitchFamily="34" charset="0"/>
                <a:cs typeface="Arial" panose="020B0604020202020204" pitchFamily="34" charset="0"/>
              </a:rPr>
              <a:t>de los recursos públicos,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maximizando el valor y los beneficios </a:t>
            </a:r>
            <a:r>
              <a:rPr lang="es-ES" sz="2000" dirty="0">
                <a:latin typeface="Arial" panose="020B0604020202020204" pitchFamily="34" charset="0"/>
                <a:cs typeface="Arial" panose="020B0604020202020204" pitchFamily="34" charset="0"/>
              </a:rPr>
              <a:t>para todos los interesados, promoviendo un sistema de salud más sostenible y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orientado al valor a largo plazo</a:t>
            </a:r>
            <a:r>
              <a:rPr lang="es-ES" sz="2000" dirty="0">
                <a:latin typeface="Arial" panose="020B0604020202020204" pitchFamily="34" charset="0"/>
                <a:cs typeface="Arial" panose="020B0604020202020204" pitchFamily="34" charset="0"/>
              </a:rPr>
              <a:t>.</a:t>
            </a:r>
          </a:p>
          <a:p>
            <a:pPr algn="just">
              <a:lnSpc>
                <a:spcPct val="107000"/>
              </a:lnSpc>
              <a:buFont typeface="Wingdings" panose="05000000000000000000" pitchFamily="2" charset="2"/>
              <a:buChar char="Ø"/>
              <a:defRPr/>
            </a:pPr>
            <a:endParaRPr lang="es-ES" dirty="0">
              <a:latin typeface="Arial" panose="020B0604020202020204" pitchFamily="34" charset="0"/>
              <a:cs typeface="Arial" panose="020B0604020202020204" pitchFamily="34" charset="0"/>
            </a:endParaRPr>
          </a:p>
          <a:p>
            <a:pPr algn="just">
              <a:lnSpc>
                <a:spcPct val="107000"/>
              </a:lnSpc>
              <a:buFont typeface="Wingdings" panose="05000000000000000000" pitchFamily="2" charset="2"/>
              <a:buChar char="Ø"/>
              <a:defRPr/>
            </a:pPr>
            <a:endParaRPr lang="es-ES"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endParaRPr lang="es-ES" altLang="es-ES" dirty="0">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defRPr/>
            </a:pPr>
            <a:endParaRPr lang="es-ES" altLang="es-ES" dirty="0">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defRPr/>
            </a:pPr>
            <a:endParaRPr lang="es-ES" altLang="es-ES" sz="1600" dirty="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endParaRPr lang="es-ES" altLang="es-E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51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181514"/>
            <a:ext cx="12192000"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 Consulta preliminar al mercado</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15366" name="Marca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86A2D50-B588-43F8-8C68-15B6AC400347}" type="slidenum">
              <a:rPr lang="es-ES" altLang="es-ES" sz="1200" smtClean="0">
                <a:solidFill>
                  <a:srgbClr val="898989"/>
                </a:solidFill>
              </a:rPr>
              <a:pPr>
                <a:lnSpc>
                  <a:spcPct val="100000"/>
                </a:lnSpc>
                <a:spcBef>
                  <a:spcPct val="0"/>
                </a:spcBef>
                <a:buFontTx/>
                <a:buNone/>
              </a:pPr>
              <a:t>20</a:t>
            </a:fld>
            <a:endParaRPr lang="es-ES" altLang="es-ES" sz="1200">
              <a:solidFill>
                <a:srgbClr val="898989"/>
              </a:solidFill>
            </a:endParaRPr>
          </a:p>
        </p:txBody>
      </p:sp>
      <p:sp>
        <p:nvSpPr>
          <p:cNvPr id="9" name="Rectángulo 8"/>
          <p:cNvSpPr/>
          <p:nvPr/>
        </p:nvSpPr>
        <p:spPr>
          <a:xfrm>
            <a:off x="901701" y="1548730"/>
            <a:ext cx="10361032" cy="5330049"/>
          </a:xfrm>
          <a:prstGeom prst="rect">
            <a:avLst/>
          </a:prstGeom>
        </p:spPr>
        <p:txBody>
          <a:bodyPr wrap="square">
            <a:spAutoFit/>
          </a:bodyPr>
          <a:lstStyle/>
          <a:p>
            <a:pPr lvl="0" algn="just">
              <a:lnSpc>
                <a:spcPct val="150000"/>
              </a:lnSpc>
              <a:spcAft>
                <a:spcPts val="0"/>
              </a:spcAft>
            </a:pPr>
            <a:r>
              <a:rPr lang="es-ES" b="1"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Realización de una consulta preliminar del mercado para el proyecto de gestión integral de arritmias</a:t>
            </a: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en octubre 2020, s</a:t>
            </a:r>
            <a:r>
              <a:rPr lang="es-ES" dirty="0">
                <a:latin typeface="Bahnschrift Light SemiCondensed" panose="020B0502040204020203" pitchFamily="34" charset="0"/>
              </a:rPr>
              <a:t>e han formulado 27 preguntas, clasificadas en:</a:t>
            </a:r>
          </a:p>
          <a:p>
            <a:r>
              <a:rPr lang="es-ES" dirty="0">
                <a:latin typeface="Bahnschrift Light SemiCondensed" panose="020B0502040204020203" pitchFamily="34" charset="0"/>
              </a:rPr>
              <a:t> </a:t>
            </a:r>
          </a:p>
          <a:p>
            <a:pPr algn="just"/>
            <a:r>
              <a:rPr lang="es-ES" dirty="0">
                <a:latin typeface="Bahnschrift Light SemiCondensed" panose="020B0502040204020203" pitchFamily="34" charset="0"/>
              </a:rPr>
              <a:t>1. </a:t>
            </a:r>
            <a:r>
              <a:rPr lang="es-ES" b="1" u="sng" dirty="0">
                <a:solidFill>
                  <a:srgbClr val="0070C0"/>
                </a:solidFill>
                <a:latin typeface="Bahnschrift Light SemiCondensed" panose="020B0502040204020203" pitchFamily="34" charset="0"/>
              </a:rPr>
              <a:t>Preguntas generales</a:t>
            </a:r>
            <a:r>
              <a:rPr lang="es-ES" dirty="0">
                <a:latin typeface="Bahnschrift Light SemiCondensed" panose="020B0502040204020203" pitchFamily="34" charset="0"/>
              </a:rPr>
              <a:t>: descripción de la empresa, interés en participar en una posible licitación, experiencia en licitaciones similares, forma de posible participación en colaboración con otras empresas, posibilidad de poder abordar todas las prestaciones del proceso y observaciones generales finales que la empresa quiera realizar</a:t>
            </a:r>
          </a:p>
          <a:p>
            <a:pPr algn="just"/>
            <a:r>
              <a:rPr lang="es-ES" dirty="0">
                <a:latin typeface="Bahnschrift Light SemiCondensed" panose="020B0502040204020203" pitchFamily="34" charset="0"/>
              </a:rPr>
              <a:t> </a:t>
            </a:r>
          </a:p>
          <a:p>
            <a:pPr algn="just"/>
            <a:r>
              <a:rPr lang="es-ES" dirty="0">
                <a:latin typeface="Bahnschrift Light SemiCondensed" panose="020B0502040204020203" pitchFamily="34" charset="0"/>
              </a:rPr>
              <a:t>2. </a:t>
            </a:r>
            <a:r>
              <a:rPr lang="es-ES" b="1" u="sng" dirty="0">
                <a:solidFill>
                  <a:srgbClr val="0070C0"/>
                </a:solidFill>
                <a:latin typeface="Bahnschrift Light SemiCondensed" panose="020B0502040204020203" pitchFamily="34" charset="0"/>
              </a:rPr>
              <a:t>Preguntas relativas a aspectos técnicos y de desarrollo de las prestaciones de servicios de consultoría, formación y asesoramiento</a:t>
            </a:r>
            <a:r>
              <a:rPr lang="es-ES" dirty="0">
                <a:latin typeface="Bahnschrift Light SemiCondensed" panose="020B0502040204020203" pitchFamily="34" charset="0"/>
              </a:rPr>
              <a:t>: ventajas de la implementación de vías clínicas y realización de reingeniería de procesos, participación de los profesionales en el diseño de nuevos procesos, soporte técnico y humano para el uso de sistemas de navegación tridimensional no </a:t>
            </a:r>
            <a:r>
              <a:rPr lang="es-ES" dirty="0" err="1">
                <a:latin typeface="Bahnschrift Light SemiCondensed" panose="020B0502040204020203" pitchFamily="34" charset="0"/>
              </a:rPr>
              <a:t>fluoroscópica</a:t>
            </a:r>
            <a:r>
              <a:rPr lang="es-ES" dirty="0">
                <a:latin typeface="Bahnschrift Light SemiCondensed" panose="020B0502040204020203" pitchFamily="34" charset="0"/>
              </a:rPr>
              <a:t>, experiencia en monitorización remota de pacientes con dispositivo cardíaco </a:t>
            </a:r>
            <a:r>
              <a:rPr lang="es-ES" dirty="0" err="1">
                <a:latin typeface="Bahnschrift Light SemiCondensed" panose="020B0502040204020203" pitchFamily="34" charset="0"/>
              </a:rPr>
              <a:t>implantable</a:t>
            </a:r>
            <a:r>
              <a:rPr lang="es-ES" dirty="0">
                <a:latin typeface="Bahnschrift Light SemiCondensed" panose="020B0502040204020203" pitchFamily="34" charset="0"/>
              </a:rPr>
              <a:t> y seguimiento clínico telemático de pacientes, soluciones tecnológicas para esta última prestación, requisitos y estándares para las soluciones digitales de comunicación, mejora de la educación sanitaria a pacientes mediante herramientas digitales, colaboración con atención primaria  mediante herramientas digitales, forma de llevar un plan de formación continuada,  evaluación de mejoras en efectividad, eficiencia, seguridad y calidad asistencial</a:t>
            </a:r>
          </a:p>
          <a:p>
            <a:r>
              <a:rPr lang="es-ES" dirty="0">
                <a:latin typeface="Bahnschrift Light SemiCondensed" panose="020B0502040204020203" pitchFamily="34" charset="0"/>
              </a:rPr>
              <a:t> </a:t>
            </a:r>
          </a:p>
          <a:p>
            <a:pPr algn="just">
              <a:lnSpc>
                <a:spcPct val="107000"/>
              </a:lnSpc>
              <a:defRPr/>
            </a:pPr>
            <a:endParaRPr lang="es-ES" sz="1600" dirty="0">
              <a:solidFill>
                <a:srgbClr val="000000"/>
              </a:solidFill>
              <a:ea typeface="Calibri" panose="020F0502020204030204" pitchFamily="34" charset="0"/>
            </a:endParaRPr>
          </a:p>
        </p:txBody>
      </p:sp>
      <p:sp>
        <p:nvSpPr>
          <p:cNvPr id="8" name="Rectángulo 7"/>
          <p:cNvSpPr/>
          <p:nvPr/>
        </p:nvSpPr>
        <p:spPr>
          <a:xfrm>
            <a:off x="1004713" y="674045"/>
            <a:ext cx="10155008"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Metodología de Abordaje del proyecto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7">
            <a:extLst>
              <a:ext uri="{FF2B5EF4-FFF2-40B4-BE49-F238E27FC236}">
                <a16:creationId xmlns:a16="http://schemas.microsoft.com/office/drawing/2014/main" id="{97E72F5C-7006-4D96-B7F0-6AE0B20D4737}"/>
              </a:ext>
            </a:extLst>
          </p:cNvPr>
          <p:cNvSpPr txBox="1">
            <a:spLocks noChangeArrowheads="1"/>
          </p:cNvSpPr>
          <p:nvPr/>
        </p:nvSpPr>
        <p:spPr bwMode="auto">
          <a:xfrm>
            <a:off x="6423" y="216719"/>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extLst>
      <p:ext uri="{BB962C8B-B14F-4D97-AF65-F5344CB8AC3E}">
        <p14:creationId xmlns:p14="http://schemas.microsoft.com/office/powerpoint/2010/main" val="272949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3639" y="1469024"/>
            <a:ext cx="10766738" cy="3616375"/>
          </a:xfrm>
          <a:prstGeom prst="rect">
            <a:avLst/>
          </a:prstGeom>
        </p:spPr>
        <p:txBody>
          <a:bodyPr wrap="square">
            <a:spAutoFit/>
          </a:bodyPr>
          <a:lstStyle/>
          <a:p>
            <a:pPr algn="just">
              <a:lnSpc>
                <a:spcPct val="150000"/>
              </a:lnSpc>
              <a:spcAft>
                <a:spcPts val="800"/>
              </a:spcAft>
              <a:defRPr/>
            </a:pPr>
            <a:r>
              <a:rPr lang="es-ES"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s-ES" u="sng"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Se promueve la licitación de:</a:t>
            </a: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1200150" lvl="2" indent="-285750" algn="just">
              <a:lnSpc>
                <a:spcPct val="150000"/>
              </a:lnSpc>
              <a:spcAft>
                <a:spcPts val="80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un contrato mixto de servicios y de suministros</a:t>
            </a:r>
          </a:p>
          <a:p>
            <a:pPr marL="1200150" lvl="2" indent="-285750" algn="just">
              <a:lnSpc>
                <a:spcPct val="150000"/>
              </a:lnSpc>
              <a:spcAft>
                <a:spcPts val="80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mediante procedimiento abierto a 4 años</a:t>
            </a:r>
          </a:p>
          <a:p>
            <a:pPr marL="1200150" lvl="2" indent="-285750" algn="just">
              <a:lnSpc>
                <a:spcPct val="150000"/>
              </a:lnSpc>
              <a:spcAft>
                <a:spcPts val="80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licitado por lotes y agrupaciones de lotes</a:t>
            </a:r>
          </a:p>
          <a:p>
            <a:pPr marL="1200150" lvl="2" indent="-285750" algn="just">
              <a:lnSpc>
                <a:spcPct val="150000"/>
              </a:lnSpc>
              <a:spcAft>
                <a:spcPts val="80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por importe con IVA de </a:t>
            </a:r>
            <a:r>
              <a:rPr lang="es-ES" dirty="0">
                <a:latin typeface="Bahnschrift Light SemiCondensed" panose="020B0502040204020203" pitchFamily="34" charset="0"/>
                <a:ea typeface="Calibri" panose="020F0502020204030204" pitchFamily="34" charset="0"/>
                <a:cs typeface="Helvetica-Bold"/>
              </a:rPr>
              <a:t>7.545.417,97</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 € </a:t>
            </a:r>
          </a:p>
          <a:p>
            <a:pPr marL="1200150" lvl="2" indent="-285750" algn="just">
              <a:lnSpc>
                <a:spcPct val="150000"/>
              </a:lnSpc>
              <a:spcAft>
                <a:spcPts val="800"/>
              </a:spcAft>
              <a:buFont typeface="Wingdings" panose="05000000000000000000" pitchFamily="2" charset="2"/>
              <a:buChar char="Ø"/>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cuyo objeto es el siguiente:</a:t>
            </a:r>
          </a:p>
          <a:p>
            <a:pPr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endParaRPr lang="es-ES" sz="1100" dirty="0">
              <a:ea typeface="Calibri" panose="020F0502020204030204" pitchFamily="34" charset="0"/>
              <a:cs typeface="Times New Roman" panose="02020603050405020304" pitchFamily="18" charset="0"/>
            </a:endParaRPr>
          </a:p>
        </p:txBody>
      </p:sp>
      <p:sp>
        <p:nvSpPr>
          <p:cNvPr id="4" name="Rectángulo 3"/>
          <p:cNvSpPr/>
          <p:nvPr/>
        </p:nvSpPr>
        <p:spPr>
          <a:xfrm>
            <a:off x="639096" y="859411"/>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2. Configuración definitiva de la licitación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dondear rectángulo de esquina diagonal 11"/>
          <p:cNvSpPr/>
          <p:nvPr/>
        </p:nvSpPr>
        <p:spPr>
          <a:xfrm>
            <a:off x="4039125" y="4741402"/>
            <a:ext cx="7366716" cy="138199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ysClr val="windowText" lastClr="000000"/>
                </a:solidFill>
                <a:latin typeface="Arial" panose="020B0604020202020204" pitchFamily="34" charset="0"/>
                <a:cs typeface="Arial" panose="020B0604020202020204" pitchFamily="34" charset="0"/>
              </a:rPr>
              <a:t>Abordaje integral del paciente con </a:t>
            </a:r>
            <a:r>
              <a:rPr lang="es-ES" sz="1600" b="1" dirty="0" err="1">
                <a:solidFill>
                  <a:sysClr val="windowText" lastClr="000000"/>
                </a:solidFill>
                <a:latin typeface="Arial" panose="020B0604020202020204" pitchFamily="34" charset="0"/>
                <a:cs typeface="Arial" panose="020B0604020202020204" pitchFamily="34" charset="0"/>
              </a:rPr>
              <a:t>taquiarritmias</a:t>
            </a:r>
            <a:r>
              <a:rPr lang="es-ES" sz="1600" b="1" dirty="0">
                <a:solidFill>
                  <a:sysClr val="windowText" lastClr="000000"/>
                </a:solidFill>
                <a:latin typeface="Arial" panose="020B0604020202020204" pitchFamily="34" charset="0"/>
                <a:cs typeface="Arial" panose="020B0604020202020204" pitchFamily="34" charset="0"/>
              </a:rPr>
              <a:t> y </a:t>
            </a:r>
            <a:r>
              <a:rPr lang="es-ES" sz="1600" b="1" dirty="0" err="1">
                <a:solidFill>
                  <a:sysClr val="windowText" lastClr="000000"/>
                </a:solidFill>
                <a:latin typeface="Arial" panose="020B0604020202020204" pitchFamily="34" charset="0"/>
                <a:cs typeface="Arial" panose="020B0604020202020204" pitchFamily="34" charset="0"/>
              </a:rPr>
              <a:t>bradiarritmias</a:t>
            </a:r>
            <a:r>
              <a:rPr lang="es-ES" sz="1600" b="1" dirty="0">
                <a:solidFill>
                  <a:sysClr val="windowText" lastClr="000000"/>
                </a:solidFill>
                <a:latin typeface="Arial" panose="020B0604020202020204" pitchFamily="34" charset="0"/>
                <a:cs typeface="Arial" panose="020B0604020202020204" pitchFamily="34" charset="0"/>
              </a:rPr>
              <a:t> cardíacas a tratar mediante técnicas invasivas o implante de dispositivos cardíacos por la unidad de electrofisiología del </a:t>
            </a:r>
          </a:p>
          <a:p>
            <a:pPr algn="ctr"/>
            <a:r>
              <a:rPr lang="es-ES" sz="1600" b="1" dirty="0">
                <a:solidFill>
                  <a:sysClr val="windowText" lastClr="000000"/>
                </a:solidFill>
                <a:latin typeface="Arial" panose="020B0604020202020204" pitchFamily="34" charset="0"/>
                <a:cs typeface="Arial" panose="020B0604020202020204" pitchFamily="34" charset="0"/>
              </a:rPr>
              <a:t>Hospital Universitario Reina Sofía</a:t>
            </a:r>
          </a:p>
        </p:txBody>
      </p:sp>
      <p:pic>
        <p:nvPicPr>
          <p:cNvPr id="14" name="Imagen 13"/>
          <p:cNvPicPr>
            <a:picLocks noChangeAspect="1"/>
          </p:cNvPicPr>
          <p:nvPr/>
        </p:nvPicPr>
        <p:blipFill>
          <a:blip r:embed="rId2"/>
          <a:stretch>
            <a:fillRect/>
          </a:stretch>
        </p:blipFill>
        <p:spPr>
          <a:xfrm>
            <a:off x="3284113" y="4962319"/>
            <a:ext cx="940158" cy="940158"/>
          </a:xfrm>
          <a:prstGeom prst="rect">
            <a:avLst/>
          </a:prstGeom>
        </p:spPr>
      </p:pic>
      <p:sp>
        <p:nvSpPr>
          <p:cNvPr id="8" name="Text Box 7">
            <a:extLst>
              <a:ext uri="{FF2B5EF4-FFF2-40B4-BE49-F238E27FC236}">
                <a16:creationId xmlns:a16="http://schemas.microsoft.com/office/drawing/2014/main" id="{8212B2A8-3FE3-4149-8CA5-78CEA6CAEB48}"/>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218" y="1463362"/>
            <a:ext cx="11830050" cy="4658198"/>
          </a:xfrm>
          <a:prstGeom prst="rect">
            <a:avLst/>
          </a:prstGeom>
        </p:spPr>
        <p:txBody>
          <a:bodyPr>
            <a:spAutoFit/>
          </a:bodyPr>
          <a:lstStyle/>
          <a:p>
            <a:pPr algn="just">
              <a:lnSpc>
                <a:spcPct val="150000"/>
              </a:lnSpc>
              <a:spcAft>
                <a:spcPts val="800"/>
              </a:spcAft>
              <a:defRPr/>
            </a:pPr>
            <a:r>
              <a:rPr lang="es-ES" u="sng"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Con las siguientes prestaciones a cubrir</a:t>
            </a:r>
            <a:r>
              <a:rPr lang="es-ES" sz="1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s-ES"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15000"/>
              </a:lnSpc>
              <a:spcAft>
                <a:spcPts val="0"/>
              </a:spcAft>
              <a:tabLst>
                <a:tab pos="914400" algn="l"/>
              </a:tabLs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1.- </a:t>
            </a: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Aprovisionamiento y gestión del material</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necesario para la realización de los procedimientos, organizado en diversos lotes y agrupaciones de lotes.</a:t>
            </a: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914400" algn="just">
              <a:lnSpc>
                <a:spcPct val="115000"/>
              </a:lnSpc>
              <a:spcAft>
                <a:spcPts val="0"/>
              </a:spcAf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tabLst>
                <a:tab pos="914400" algn="l"/>
              </a:tabLs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2.- </a:t>
            </a: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Servicio de consultoría</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para la reingeniería de procesos operativos con el fin de la optimización de procesos asistenciales.</a:t>
            </a: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p>
          <a:p>
            <a:pPr marL="742950" lvl="1" indent="-285750" algn="just">
              <a:lnSpc>
                <a:spcPct val="115000"/>
              </a:lnSpc>
              <a:spcAft>
                <a:spcPts val="0"/>
              </a:spcAft>
              <a:tabLst>
                <a:tab pos="914400" algn="l"/>
              </a:tabLs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3.- </a:t>
            </a: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Servicio de disponibilidad de determinado equipamiento</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necesario para la atención al paciente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dos polígrafos y un electroestimulador para electrofisiología, así como un sistema de electrofisiología digital de alta gama). </a:t>
            </a:r>
          </a:p>
          <a:p>
            <a:pPr marL="457200">
              <a:lnSpc>
                <a:spcPct val="115000"/>
              </a:lnSpc>
              <a:spcAft>
                <a:spcPts val="0"/>
              </a:spcAf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p>
          <a:p>
            <a:pPr marL="742950" lvl="1" indent="-285750" algn="just">
              <a:lnSpc>
                <a:spcPct val="115000"/>
              </a:lnSpc>
              <a:spcAft>
                <a:spcPts val="1000"/>
              </a:spcAft>
              <a:tabLst>
                <a:tab pos="914400" algn="l"/>
              </a:tabLst>
              <a:defRPr/>
            </a:pP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4.- </a:t>
            </a: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Servicio de implantación y mantenimiento de una solución digital</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para el seguimiento domiciliario remoto de pacientes con dispositivos </a:t>
            </a:r>
            <a:r>
              <a:rPr lang="es-ES" dirty="0" err="1">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implantables</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a:t>
            </a:r>
          </a:p>
          <a:p>
            <a:pPr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endParaRPr lang="es-ES" i="1" dirty="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4" name="Rectángulo 3"/>
          <p:cNvSpPr/>
          <p:nvPr/>
        </p:nvSpPr>
        <p:spPr>
          <a:xfrm>
            <a:off x="678426" y="909248"/>
            <a:ext cx="10135673"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2. Configuración definitiva de la licitación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55218" y="1974379"/>
            <a:ext cx="690093" cy="690093"/>
          </a:xfrm>
          <a:prstGeom prst="rect">
            <a:avLst/>
          </a:prstGeom>
        </p:spPr>
      </p:pic>
      <p:pic>
        <p:nvPicPr>
          <p:cNvPr id="6" name="Imagen 5"/>
          <p:cNvPicPr>
            <a:picLocks noChangeAspect="1"/>
          </p:cNvPicPr>
          <p:nvPr/>
        </p:nvPicPr>
        <p:blipFill>
          <a:blip r:embed="rId3"/>
          <a:stretch>
            <a:fillRect/>
          </a:stretch>
        </p:blipFill>
        <p:spPr>
          <a:xfrm>
            <a:off x="155218" y="2897230"/>
            <a:ext cx="721217" cy="721217"/>
          </a:xfrm>
          <a:prstGeom prst="rect">
            <a:avLst/>
          </a:prstGeom>
        </p:spPr>
      </p:pic>
      <p:pic>
        <p:nvPicPr>
          <p:cNvPr id="11" name="Imagen 10"/>
          <p:cNvPicPr>
            <a:picLocks noChangeAspect="1"/>
          </p:cNvPicPr>
          <p:nvPr/>
        </p:nvPicPr>
        <p:blipFill>
          <a:blip r:embed="rId4"/>
          <a:stretch>
            <a:fillRect/>
          </a:stretch>
        </p:blipFill>
        <p:spPr>
          <a:xfrm>
            <a:off x="180976" y="3826815"/>
            <a:ext cx="695459" cy="695459"/>
          </a:xfrm>
          <a:prstGeom prst="rect">
            <a:avLst/>
          </a:prstGeom>
        </p:spPr>
      </p:pic>
      <p:pic>
        <p:nvPicPr>
          <p:cNvPr id="12" name="Imagen 11"/>
          <p:cNvPicPr>
            <a:picLocks noChangeAspect="1"/>
          </p:cNvPicPr>
          <p:nvPr/>
        </p:nvPicPr>
        <p:blipFill>
          <a:blip r:embed="rId5"/>
          <a:stretch>
            <a:fillRect/>
          </a:stretch>
        </p:blipFill>
        <p:spPr>
          <a:xfrm>
            <a:off x="227796" y="4838074"/>
            <a:ext cx="617515" cy="617515"/>
          </a:xfrm>
          <a:prstGeom prst="rect">
            <a:avLst/>
          </a:prstGeom>
        </p:spPr>
      </p:pic>
      <p:sp>
        <p:nvSpPr>
          <p:cNvPr id="13" name="Text Box 7">
            <a:extLst>
              <a:ext uri="{FF2B5EF4-FFF2-40B4-BE49-F238E27FC236}">
                <a16:creationId xmlns:a16="http://schemas.microsoft.com/office/drawing/2014/main" id="{1E0F1880-B3F2-4EB8-9D2B-D1D414954BA7}"/>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268" y="1292599"/>
            <a:ext cx="11797991" cy="6750566"/>
          </a:xfrm>
          <a:prstGeom prst="rect">
            <a:avLst/>
          </a:prstGeom>
        </p:spPr>
        <p:txBody>
          <a:bodyPr wrap="square">
            <a:spAutoFit/>
          </a:bodyPr>
          <a:lstStyle/>
          <a:p>
            <a:pPr algn="just">
              <a:lnSpc>
                <a:spcPct val="150000"/>
              </a:lnSpc>
              <a:spcAft>
                <a:spcPts val="800"/>
              </a:spcAft>
              <a:defRPr/>
            </a:pPr>
            <a:r>
              <a:rPr lang="es-ES" b="1" u="sng" cap="all"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EXIsTENCIA</a:t>
            </a:r>
            <a:r>
              <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DE NECESIDAD</a:t>
            </a:r>
          </a:p>
          <a:p>
            <a:pPr marL="342900" indent="-342900" algn="just">
              <a:buFontTx/>
              <a:buChar char="-"/>
            </a:pPr>
            <a:r>
              <a:rPr lang="es-ES" sz="1900" b="1" dirty="0">
                <a:latin typeface="Bahnschrift Light SemiCondensed" panose="020B0502040204020203" pitchFamily="34" charset="0"/>
              </a:rPr>
              <a:t>Referencia a la </a:t>
            </a:r>
            <a:r>
              <a:rPr lang="es-ES" sz="1900" b="1" dirty="0">
                <a:solidFill>
                  <a:srgbClr val="0070C0"/>
                </a:solidFill>
                <a:latin typeface="Bahnschrift Light SemiCondensed" panose="020B0502040204020203" pitchFamily="34" charset="0"/>
              </a:rPr>
              <a:t>definición del objeto del contrato</a:t>
            </a:r>
            <a:r>
              <a:rPr lang="es-ES" sz="1900" b="1" dirty="0">
                <a:latin typeface="Bahnschrift Light SemiCondensed" panose="020B0502040204020203" pitchFamily="34" charset="0"/>
              </a:rPr>
              <a:t> de una forma diferente, </a:t>
            </a:r>
            <a:r>
              <a:rPr lang="es-ES" sz="1900" b="1" dirty="0">
                <a:solidFill>
                  <a:srgbClr val="0070C0"/>
                </a:solidFill>
                <a:latin typeface="Bahnschrift Light SemiCondensed" panose="020B0502040204020203" pitchFamily="34" charset="0"/>
              </a:rPr>
              <a:t>atendiendo a la satisfacción de una necesidad concreta </a:t>
            </a: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r>
              <a:rPr lang="es-ES" sz="1900" b="1" dirty="0">
                <a:solidFill>
                  <a:srgbClr val="0070C0"/>
                </a:solidFill>
                <a:latin typeface="Bahnschrift Light SemiCondensed" panose="020B0502040204020203" pitchFamily="34" charset="0"/>
              </a:rPr>
              <a:t>Descripción de la necesidad </a:t>
            </a:r>
            <a:r>
              <a:rPr lang="es-ES" sz="1900" b="1" dirty="0">
                <a:latin typeface="Bahnschrift Light SemiCondensed" panose="020B0502040204020203" pitchFamily="34" charset="0"/>
              </a:rPr>
              <a:t>que se pretende cubrir</a:t>
            </a:r>
          </a:p>
          <a:p>
            <a:pPr algn="just"/>
            <a:endParaRPr lang="es-ES" sz="1900" b="1" dirty="0">
              <a:latin typeface="Bahnschrift Light SemiCondensed" panose="020B0502040204020203" pitchFamily="34" charset="0"/>
            </a:endParaRPr>
          </a:p>
          <a:p>
            <a:pPr marL="342900" indent="-342900" algn="just">
              <a:buFontTx/>
              <a:buChar char="-"/>
            </a:pPr>
            <a:r>
              <a:rPr lang="es-ES" sz="1900" b="1" dirty="0">
                <a:solidFill>
                  <a:srgbClr val="0070C0"/>
                </a:solidFill>
                <a:latin typeface="Bahnschrift Light SemiCondensed" panose="020B0502040204020203" pitchFamily="34" charset="0"/>
              </a:rPr>
              <a:t>Puntos críticos o de mejora </a:t>
            </a:r>
            <a:r>
              <a:rPr lang="es-ES" sz="1900" b="1" dirty="0">
                <a:latin typeface="Bahnschrift Light SemiCondensed" panose="020B0502040204020203" pitchFamily="34" charset="0"/>
              </a:rPr>
              <a:t>a los que se quiere dar </a:t>
            </a:r>
            <a:r>
              <a:rPr lang="es-ES" sz="1900" b="1" dirty="0">
                <a:solidFill>
                  <a:srgbClr val="0070C0"/>
                </a:solidFill>
                <a:latin typeface="Bahnschrift Light SemiCondensed" panose="020B0502040204020203" pitchFamily="34" charset="0"/>
              </a:rPr>
              <a:t>respuesta mediante soluciones innovadoras </a:t>
            </a:r>
            <a:r>
              <a:rPr lang="es-ES" sz="1900" b="1" dirty="0">
                <a:latin typeface="Bahnschrift Light SemiCondensed" panose="020B0502040204020203" pitchFamily="34" charset="0"/>
              </a:rPr>
              <a:t>que garanticen esta mejora asistencial, en términos de eficiencia, seguridad y efectividad</a:t>
            </a: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r>
              <a:rPr lang="es-ES" sz="1900" b="1" dirty="0">
                <a:solidFill>
                  <a:srgbClr val="0070C0"/>
                </a:solidFill>
                <a:latin typeface="Bahnschrift Light SemiCondensed" panose="020B0502040204020203" pitchFamily="34" charset="0"/>
              </a:rPr>
              <a:t>Objetivos a cubrir </a:t>
            </a:r>
            <a:r>
              <a:rPr lang="es-ES" sz="1900" b="1" dirty="0">
                <a:latin typeface="Bahnschrift Light SemiCondensed" panose="020B0502040204020203" pitchFamily="34" charset="0"/>
              </a:rPr>
              <a:t>derivados de dichos puntos críticos</a:t>
            </a: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r>
              <a:rPr lang="es-ES" sz="1900" b="1" dirty="0">
                <a:latin typeface="Bahnschrift Light SemiCondensed" panose="020B0502040204020203" pitchFamily="34" charset="0"/>
              </a:rPr>
              <a:t>Justificación de que las diferentes prestaciones a contratar constituyen </a:t>
            </a:r>
            <a:r>
              <a:rPr lang="es-ES" sz="1900" b="1" dirty="0">
                <a:solidFill>
                  <a:srgbClr val="0070C0"/>
                </a:solidFill>
                <a:latin typeface="Bahnschrift Light SemiCondensed" panose="020B0502040204020203" pitchFamily="34" charset="0"/>
              </a:rPr>
              <a:t>una unidad funcional orientada a la satisfacción de la necesidad</a:t>
            </a:r>
            <a:r>
              <a:rPr lang="es-ES" sz="1900" b="1" dirty="0">
                <a:latin typeface="Bahnschrift Light SemiCondensed" panose="020B0502040204020203" pitchFamily="34" charset="0"/>
              </a:rPr>
              <a:t> ya indicada</a:t>
            </a: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r>
              <a:rPr lang="es-ES" sz="1900" b="1" dirty="0">
                <a:solidFill>
                  <a:srgbClr val="0070C0"/>
                </a:solidFill>
                <a:latin typeface="Bahnschrift Light SemiCondensed" panose="020B0502040204020203" pitchFamily="34" charset="0"/>
              </a:rPr>
              <a:t>Prestaciones</a:t>
            </a:r>
            <a:r>
              <a:rPr lang="es-ES" sz="1900" b="1" dirty="0">
                <a:latin typeface="Bahnschrift Light SemiCondensed" panose="020B0502040204020203" pitchFamily="34" charset="0"/>
              </a:rPr>
              <a:t> en que se concreta el objeto del contrato</a:t>
            </a: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r>
              <a:rPr lang="es-ES" sz="1900" b="1" dirty="0">
                <a:solidFill>
                  <a:srgbClr val="0070C0"/>
                </a:solidFill>
                <a:latin typeface="Bahnschrift Light SemiCondensed" panose="020B0502040204020203" pitchFamily="34" charset="0"/>
              </a:rPr>
              <a:t>Justificación del servicio de disponibilidad de equipamiento</a:t>
            </a:r>
            <a:r>
              <a:rPr lang="es-ES" sz="1900" b="1" dirty="0">
                <a:latin typeface="Bahnschrift Light SemiCondensed" panose="020B0502040204020203" pitchFamily="34" charset="0"/>
              </a:rPr>
              <a:t> de alta tecnología (no se trata de un contrato de suministro ni de arrendamiento)</a:t>
            </a: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endParaRPr lang="es-ES" sz="1900" b="1" dirty="0">
              <a:latin typeface="Bahnschrift Light SemiCondensed" panose="020B0502040204020203" pitchFamily="34" charset="0"/>
            </a:endParaRPr>
          </a:p>
          <a:p>
            <a:pPr marL="342900" indent="-342900" algn="just">
              <a:buFontTx/>
              <a:buChar char="-"/>
            </a:pPr>
            <a:r>
              <a:rPr lang="es-ES" sz="1900" b="1" dirty="0">
                <a:latin typeface="Bahnschrift Light SemiCondensed" panose="020B0502040204020203" pitchFamily="34" charset="0"/>
              </a:rPr>
              <a:t> </a:t>
            </a:r>
          </a:p>
          <a:p>
            <a:pPr marL="342900" indent="-342900" algn="just">
              <a:buFontTx/>
              <a:buChar char="-"/>
            </a:pPr>
            <a:endParaRPr lang="es-ES" sz="1900" b="1" dirty="0">
              <a:latin typeface="Bahnschrift Light SemiCondensed" panose="020B0502040204020203" pitchFamily="34" charset="0"/>
            </a:endParaRPr>
          </a:p>
        </p:txBody>
      </p:sp>
      <p:sp>
        <p:nvSpPr>
          <p:cNvPr id="5" name="Rectángulo 4"/>
          <p:cNvSpPr/>
          <p:nvPr/>
        </p:nvSpPr>
        <p:spPr>
          <a:xfrm>
            <a:off x="855406" y="804844"/>
            <a:ext cx="10135673"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29BA592C-0A2A-4391-85E6-BF72C537248E}"/>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extLst>
      <p:ext uri="{BB962C8B-B14F-4D97-AF65-F5344CB8AC3E}">
        <p14:creationId xmlns:p14="http://schemas.microsoft.com/office/powerpoint/2010/main" val="158730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268" y="1292599"/>
            <a:ext cx="11797991" cy="4119076"/>
          </a:xfrm>
          <a:prstGeom prst="rect">
            <a:avLst/>
          </a:prstGeom>
        </p:spPr>
        <p:txBody>
          <a:bodyPr wrap="square">
            <a:spAutoFit/>
          </a:bodyPr>
          <a:lstStyle/>
          <a:p>
            <a:pPr algn="just">
              <a:lnSpc>
                <a:spcPct val="150000"/>
              </a:lnSpc>
              <a:spcAft>
                <a:spcPts val="800"/>
              </a:spcAft>
              <a:defRPr/>
            </a:pPr>
            <a:r>
              <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JUSTIFICACIÓN DEL CONTRATO MIXTO Y LA INTERRELACIÓN DE SUS PRESTACIONES</a:t>
            </a:r>
          </a:p>
          <a:p>
            <a:pPr algn="just"/>
            <a:r>
              <a:rPr lang="es-ES" sz="1900" b="1" dirty="0">
                <a:latin typeface="Bahnschrift Light SemiCondensed" panose="020B0502040204020203" pitchFamily="34" charset="0"/>
              </a:rPr>
              <a:t>“Según ello, en orden de dar respuesta a todos los objetivos específicos planteados, derivados de los puntos críticos detectados, </a:t>
            </a:r>
            <a:r>
              <a:rPr lang="es-ES" sz="1900" b="1" dirty="0">
                <a:solidFill>
                  <a:srgbClr val="0070C0"/>
                </a:solidFill>
                <a:latin typeface="Bahnschrift Light SemiCondensed" panose="020B0502040204020203" pitchFamily="34" charset="0"/>
              </a:rPr>
              <a:t>se plantea el presente contrato mixto</a:t>
            </a:r>
            <a:r>
              <a:rPr lang="es-ES" sz="1900" b="1" dirty="0">
                <a:latin typeface="Bahnschrift Light SemiCondensed" panose="020B0502040204020203" pitchFamily="34" charset="0"/>
              </a:rPr>
              <a:t>, integrado por diversas prestaciones, cuyo </a:t>
            </a:r>
            <a:r>
              <a:rPr lang="es-ES" sz="1900" b="1" dirty="0">
                <a:solidFill>
                  <a:srgbClr val="0070C0"/>
                </a:solidFill>
                <a:latin typeface="Bahnschrift Light SemiCondensed" panose="020B0502040204020203" pitchFamily="34" charset="0"/>
              </a:rPr>
              <a:t>nexo de unión es la necesidad de mejora del proceso de atención y seguimiento de los pacientes </a:t>
            </a:r>
            <a:r>
              <a:rPr lang="es-ES" sz="1900" b="1" dirty="0">
                <a:latin typeface="Bahnschrift Light SemiCondensed" panose="020B0502040204020203" pitchFamily="34" charset="0"/>
              </a:rPr>
              <a:t>indicados, mejora a conseguir mediante un </a:t>
            </a:r>
            <a:r>
              <a:rPr lang="es-ES" sz="1900" b="1" dirty="0">
                <a:solidFill>
                  <a:srgbClr val="0070C0"/>
                </a:solidFill>
                <a:latin typeface="Bahnschrift Light SemiCondensed" panose="020B0502040204020203" pitchFamily="34" charset="0"/>
              </a:rPr>
              <a:t>abordaje integral </a:t>
            </a:r>
            <a:r>
              <a:rPr lang="es-ES" sz="1900" b="1" dirty="0">
                <a:latin typeface="Bahnschrift Light SemiCondensed" panose="020B0502040204020203" pitchFamily="34" charset="0"/>
              </a:rPr>
              <a:t>del paciente, dicho abordaje integral se materializa en el presente contrato desde </a:t>
            </a:r>
            <a:r>
              <a:rPr lang="es-ES" sz="1900" b="1" dirty="0">
                <a:solidFill>
                  <a:srgbClr val="0070C0"/>
                </a:solidFill>
                <a:latin typeface="Bahnschrift Light SemiCondensed" panose="020B0502040204020203" pitchFamily="34" charset="0"/>
              </a:rPr>
              <a:t>diferentes perspectivas</a:t>
            </a:r>
            <a:r>
              <a:rPr lang="es-ES" sz="1900" b="1" dirty="0">
                <a:latin typeface="Bahnschrift Light SemiCondensed" panose="020B0502040204020203" pitchFamily="34" charset="0"/>
              </a:rPr>
              <a:t>, de modo que la unión de todas ellas logre el objetivo final planteado de mejora de la atención, </a:t>
            </a:r>
            <a:r>
              <a:rPr lang="es-ES" sz="1900" b="1" dirty="0">
                <a:solidFill>
                  <a:srgbClr val="0070C0"/>
                </a:solidFill>
                <a:latin typeface="Bahnschrift Light SemiCondensed" panose="020B0502040204020203" pitchFamily="34" charset="0"/>
              </a:rPr>
              <a:t>con claro impacto en los resultados en salud </a:t>
            </a:r>
            <a:r>
              <a:rPr lang="es-ES" sz="1900" b="1" dirty="0">
                <a:latin typeface="Bahnschrift Light SemiCondensed" panose="020B0502040204020203" pitchFamily="34" charset="0"/>
              </a:rPr>
              <a:t>de dichos pacientes, siendo dichas perspectivas del abordaje integral las siguientes:</a:t>
            </a:r>
          </a:p>
          <a:p>
            <a:pPr algn="just"/>
            <a:endParaRPr lang="es-ES" sz="1900" b="1" dirty="0">
              <a:latin typeface="Bahnschrift Light SemiCondensed" panose="020B0502040204020203" pitchFamily="34" charset="0"/>
            </a:endParaRPr>
          </a:p>
          <a:p>
            <a:pPr marL="342900" lvl="0" indent="-342900" algn="just">
              <a:buFont typeface="Wingdings" panose="05000000000000000000" pitchFamily="2" charset="2"/>
              <a:buChar char="ü"/>
            </a:pPr>
            <a:r>
              <a:rPr lang="en-GB" sz="1900" b="1" dirty="0">
                <a:latin typeface="Bahnschrift Light SemiCondensed" panose="020B0502040204020203" pitchFamily="34" charset="0"/>
              </a:rPr>
              <a:t>La </a:t>
            </a:r>
            <a:r>
              <a:rPr lang="en-GB" sz="1900" b="1" dirty="0" err="1">
                <a:latin typeface="Bahnschrift Light SemiCondensed" panose="020B0502040204020203" pitchFamily="34" charset="0"/>
              </a:rPr>
              <a:t>perspectiva</a:t>
            </a:r>
            <a:r>
              <a:rPr lang="en-GB" sz="1900" b="1" dirty="0">
                <a:latin typeface="Bahnschrift Light SemiCondensed" panose="020B0502040204020203" pitchFamily="34" charset="0"/>
              </a:rPr>
              <a:t> de </a:t>
            </a:r>
            <a:r>
              <a:rPr lang="en-GB" sz="1900" b="1" dirty="0" err="1">
                <a:latin typeface="Bahnschrift Light SemiCondensed" panose="020B0502040204020203" pitchFamily="34" charset="0"/>
              </a:rPr>
              <a:t>poder</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disponer</a:t>
            </a:r>
            <a:r>
              <a:rPr lang="en-GB" sz="1900" b="1" dirty="0">
                <a:latin typeface="Bahnschrift Light SemiCondensed" panose="020B0502040204020203" pitchFamily="34" charset="0"/>
              </a:rPr>
              <a:t> de los </a:t>
            </a:r>
            <a:r>
              <a:rPr lang="en-GB" sz="1900" b="1" dirty="0" err="1">
                <a:solidFill>
                  <a:srgbClr val="0070C0"/>
                </a:solidFill>
                <a:latin typeface="Bahnschrift Light SemiCondensed" panose="020B0502040204020203" pitchFamily="34" charset="0"/>
              </a:rPr>
              <a:t>recursos</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materiales</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necesarios</a:t>
            </a:r>
            <a:r>
              <a:rPr lang="en-GB" sz="1900" b="1" dirty="0">
                <a:solidFill>
                  <a:srgbClr val="0070C0"/>
                </a:solidFill>
                <a:latin typeface="Bahnschrift Light SemiCondensed" panose="020B0502040204020203" pitchFamily="34" charset="0"/>
              </a:rPr>
              <a:t> para la </a:t>
            </a:r>
            <a:r>
              <a:rPr lang="en-GB" sz="1900" b="1" dirty="0" err="1">
                <a:solidFill>
                  <a:srgbClr val="0070C0"/>
                </a:solidFill>
                <a:latin typeface="Bahnschrift Light SemiCondensed" panose="020B0502040204020203" pitchFamily="34" charset="0"/>
              </a:rPr>
              <a:t>adecuada</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atención</a:t>
            </a:r>
            <a:r>
              <a:rPr lang="en-GB" sz="1900" b="1" dirty="0">
                <a:solidFill>
                  <a:srgbClr val="0070C0"/>
                </a:solidFill>
                <a:latin typeface="Bahnschrift Light SemiCondensed" panose="020B0502040204020203" pitchFamily="34" charset="0"/>
              </a:rPr>
              <a:t> al </a:t>
            </a:r>
            <a:r>
              <a:rPr lang="en-GB" sz="1900" b="1" dirty="0" err="1">
                <a:solidFill>
                  <a:srgbClr val="0070C0"/>
                </a:solidFill>
                <a:latin typeface="Bahnschrift Light SemiCondensed" panose="020B0502040204020203" pitchFamily="34" charset="0"/>
              </a:rPr>
              <a:t>paciente</a:t>
            </a:r>
            <a:r>
              <a:rPr lang="en-GB" sz="1900" b="1" dirty="0">
                <a:latin typeface="Bahnschrift Light SemiCondensed" panose="020B0502040204020203" pitchFamily="34" charset="0"/>
              </a:rPr>
              <a:t>, que se </a:t>
            </a:r>
            <a:r>
              <a:rPr lang="en-GB" sz="1900" b="1" dirty="0" err="1">
                <a:latin typeface="Bahnschrift Light SemiCondensed" panose="020B0502040204020203" pitchFamily="34" charset="0"/>
              </a:rPr>
              <a:t>concreta</a:t>
            </a:r>
            <a:r>
              <a:rPr lang="en-GB" sz="1900" b="1" dirty="0">
                <a:latin typeface="Bahnschrift Light SemiCondensed" panose="020B0502040204020203" pitchFamily="34" charset="0"/>
              </a:rPr>
              <a:t>, por un </a:t>
            </a:r>
            <a:r>
              <a:rPr lang="en-GB" sz="1900" b="1" dirty="0" err="1">
                <a:latin typeface="Bahnschrift Light SemiCondensed" panose="020B0502040204020203" pitchFamily="34" charset="0"/>
              </a:rPr>
              <a:t>lado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las </a:t>
            </a:r>
            <a:r>
              <a:rPr lang="en-GB" sz="1900" b="1" dirty="0" err="1">
                <a:latin typeface="Bahnschrift Light SemiCondensed" panose="020B0502040204020203" pitchFamily="34" charset="0"/>
              </a:rPr>
              <a:t>prestaciones</a:t>
            </a:r>
            <a:r>
              <a:rPr lang="en-GB" sz="1900" b="1" dirty="0">
                <a:latin typeface="Bahnschrift Light SemiCondensed" panose="020B0502040204020203" pitchFamily="34" charset="0"/>
              </a:rPr>
              <a:t> de </a:t>
            </a:r>
            <a:r>
              <a:rPr lang="en-GB" sz="1900" b="1" dirty="0" err="1">
                <a:solidFill>
                  <a:srgbClr val="0070C0"/>
                </a:solidFill>
                <a:latin typeface="Bahnschrift Light SemiCondensed" panose="020B0502040204020203" pitchFamily="34" charset="0"/>
              </a:rPr>
              <a:t>aprovisionamiento</a:t>
            </a:r>
            <a:r>
              <a:rPr lang="en-GB" sz="1900" b="1" dirty="0">
                <a:solidFill>
                  <a:srgbClr val="0070C0"/>
                </a:solidFill>
                <a:latin typeface="Bahnschrift Light SemiCondensed" panose="020B0502040204020203" pitchFamily="34" charset="0"/>
              </a:rPr>
              <a:t> de </a:t>
            </a:r>
            <a:r>
              <a:rPr lang="en-GB" sz="1900" b="1" dirty="0" err="1">
                <a:solidFill>
                  <a:srgbClr val="0070C0"/>
                </a:solidFill>
                <a:latin typeface="Bahnschrift Light SemiCondensed" panose="020B0502040204020203" pitchFamily="34" charset="0"/>
              </a:rPr>
              <a:t>implantes</a:t>
            </a:r>
            <a:r>
              <a:rPr lang="en-GB" sz="1900" b="1" dirty="0">
                <a:solidFill>
                  <a:srgbClr val="0070C0"/>
                </a:solidFill>
                <a:latin typeface="Bahnschrift Light SemiCondensed" panose="020B0502040204020203" pitchFamily="34" charset="0"/>
              </a:rPr>
              <a:t> y material fungible </a:t>
            </a:r>
            <a:r>
              <a:rPr lang="en-GB" sz="1900" b="1" dirty="0" err="1">
                <a:latin typeface="Bahnschrift Light SemiCondensed" panose="020B0502040204020203" pitchFamily="34" charset="0"/>
              </a:rPr>
              <a:t>específico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necesario</a:t>
            </a:r>
            <a:r>
              <a:rPr lang="en-GB" sz="1900" b="1" dirty="0">
                <a:latin typeface="Bahnschrift Light SemiCondensed" panose="020B0502040204020203" pitchFamily="34" charset="0"/>
              </a:rPr>
              <a:t> para la </a:t>
            </a:r>
            <a:r>
              <a:rPr lang="en-GB" sz="1900" b="1" dirty="0" err="1">
                <a:latin typeface="Bahnschrift Light SemiCondensed" panose="020B0502040204020203" pitchFamily="34" charset="0"/>
              </a:rPr>
              <a:t>realización</a:t>
            </a:r>
            <a:r>
              <a:rPr lang="en-GB" sz="1900" b="1" dirty="0">
                <a:latin typeface="Bahnschrift Light SemiCondensed" panose="020B0502040204020203" pitchFamily="34" charset="0"/>
              </a:rPr>
              <a:t> de los </a:t>
            </a:r>
            <a:r>
              <a:rPr lang="en-GB" sz="1900" b="1" dirty="0" err="1">
                <a:latin typeface="Bahnschrift Light SemiCondensed" panose="020B0502040204020203" pitchFamily="34" charset="0"/>
              </a:rPr>
              <a:t>procedimientos</a:t>
            </a:r>
            <a:r>
              <a:rPr lang="en-GB" sz="1900" b="1" dirty="0">
                <a:latin typeface="Bahnschrift Light SemiCondensed" panose="020B0502040204020203" pitchFamily="34" charset="0"/>
              </a:rPr>
              <a:t> a los </a:t>
            </a:r>
            <a:r>
              <a:rPr lang="en-GB" sz="1900" b="1" dirty="0" err="1">
                <a:latin typeface="Bahnschrift Light SemiCondensed" panose="020B0502040204020203" pitchFamily="34" charset="0"/>
              </a:rPr>
              <a:t>enfermos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indicados</a:t>
            </a:r>
            <a:r>
              <a:rPr lang="en-GB" sz="1900" b="1" dirty="0">
                <a:latin typeface="Bahnschrift Light SemiCondensed" panose="020B0502040204020203" pitchFamily="34" charset="0"/>
              </a:rPr>
              <a:t>, y por </a:t>
            </a:r>
            <a:r>
              <a:rPr lang="en-GB" sz="1900" b="1" dirty="0" err="1">
                <a:latin typeface="Bahnschrift Light SemiCondensed" panose="020B0502040204020203" pitchFamily="34" charset="0"/>
              </a:rPr>
              <a:t>otro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lado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la </a:t>
            </a:r>
            <a:r>
              <a:rPr lang="en-GB" sz="1900" b="1" dirty="0" err="1">
                <a:latin typeface="Bahnschrift Light SemiCondensed" panose="020B0502040204020203" pitchFamily="34" charset="0"/>
              </a:rPr>
              <a:t>prestación</a:t>
            </a:r>
            <a:r>
              <a:rPr lang="en-GB" sz="1900" b="1" dirty="0">
                <a:latin typeface="Bahnschrift Light SemiCondensed" panose="020B0502040204020203" pitchFamily="34" charset="0"/>
              </a:rPr>
              <a:t> del </a:t>
            </a:r>
            <a:r>
              <a:rPr lang="en-GB" sz="1900" b="1" dirty="0" err="1">
                <a:solidFill>
                  <a:srgbClr val="0070C0"/>
                </a:solidFill>
                <a:latin typeface="Bahnschrift Light SemiCondensed" panose="020B0502040204020203" pitchFamily="34" charset="0"/>
              </a:rPr>
              <a:t>servicio</a:t>
            </a:r>
            <a:r>
              <a:rPr lang="en-GB" sz="1900" b="1" dirty="0">
                <a:solidFill>
                  <a:srgbClr val="0070C0"/>
                </a:solidFill>
                <a:latin typeface="Bahnschrift Light SemiCondensed" panose="020B0502040204020203" pitchFamily="34" charset="0"/>
              </a:rPr>
              <a:t> de </a:t>
            </a:r>
            <a:r>
              <a:rPr lang="en-GB" sz="1900" b="1" dirty="0" err="1">
                <a:solidFill>
                  <a:srgbClr val="0070C0"/>
                </a:solidFill>
                <a:latin typeface="Bahnschrift Light SemiCondensed" panose="020B0502040204020203" pitchFamily="34" charset="0"/>
              </a:rPr>
              <a:t>disponibilidad</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tecnológica</a:t>
            </a:r>
            <a:r>
              <a:rPr lang="en-GB" sz="1900" b="1" dirty="0">
                <a:solidFill>
                  <a:srgbClr val="0070C0"/>
                </a:solidFill>
                <a:latin typeface="Bahnschrift Light SemiCondensed" panose="020B0502040204020203" pitchFamily="34" charset="0"/>
              </a:rPr>
              <a:t> </a:t>
            </a:r>
            <a:r>
              <a:rPr lang="en-GB" sz="1900" b="1" dirty="0">
                <a:latin typeface="Bahnschrift Light SemiCondensed" panose="020B0502040204020203" pitchFamily="34" charset="0"/>
              </a:rPr>
              <a:t>de las </a:t>
            </a:r>
            <a:r>
              <a:rPr lang="en-GB" sz="1900" b="1" dirty="0" err="1">
                <a:latin typeface="Bahnschrift Light SemiCondensed" panose="020B0502040204020203" pitchFamily="34" charset="0"/>
              </a:rPr>
              <a:t>más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avanzadas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tecnologías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existentes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el </a:t>
            </a:r>
            <a:r>
              <a:rPr lang="en-GB" sz="1900" b="1" dirty="0" err="1">
                <a:latin typeface="Bahnschrift Light SemiCondensed" panose="020B0502040204020203" pitchFamily="34" charset="0"/>
              </a:rPr>
              <a:t>mercado</a:t>
            </a:r>
            <a:r>
              <a:rPr lang="en-GB" sz="1900" b="1" dirty="0">
                <a:latin typeface="Bahnschrift Light SemiCondensed" panose="020B0502040204020203" pitchFamily="34" charset="0"/>
              </a:rPr>
              <a:t> para la </a:t>
            </a:r>
            <a:r>
              <a:rPr lang="en-GB" sz="1900" b="1" dirty="0" err="1">
                <a:latin typeface="Bahnschrift Light SemiCondensed" panose="020B0502040204020203" pitchFamily="34" charset="0"/>
              </a:rPr>
              <a:t>mejor</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atención</a:t>
            </a:r>
            <a:r>
              <a:rPr lang="en-GB" sz="1900" b="1" dirty="0">
                <a:latin typeface="Bahnschrift Light SemiCondensed" panose="020B0502040204020203" pitchFamily="34" charset="0"/>
              </a:rPr>
              <a:t> de </a:t>
            </a:r>
            <a:r>
              <a:rPr lang="en-GB" sz="1900" b="1" dirty="0" err="1">
                <a:latin typeface="Bahnschrift Light SemiCondensed" panose="020B0502040204020203" pitchFamily="34" charset="0"/>
              </a:rPr>
              <a:t>dichos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pacientes</a:t>
            </a:r>
            <a:r>
              <a:rPr lang="en-GB" sz="1900" b="1" dirty="0">
                <a:latin typeface="Bahnschrift Light SemiCondensed" panose="020B0502040204020203" pitchFamily="34" charset="0"/>
              </a:rPr>
              <a:t> (que da </a:t>
            </a:r>
            <a:r>
              <a:rPr lang="en-GB" sz="1900" b="1" dirty="0" err="1">
                <a:latin typeface="Bahnschrift Light SemiCondensed" panose="020B0502040204020203" pitchFamily="34" charset="0"/>
              </a:rPr>
              <a:t>respuesta</a:t>
            </a:r>
            <a:r>
              <a:rPr lang="en-GB" sz="1900" b="1" dirty="0">
                <a:latin typeface="Bahnschrift Light SemiCondensed" panose="020B0502040204020203" pitchFamily="34" charset="0"/>
              </a:rPr>
              <a:t> a la </a:t>
            </a:r>
            <a:r>
              <a:rPr lang="en-GB" sz="1900" b="1" dirty="0" err="1">
                <a:latin typeface="Bahnschrift Light SemiCondensed" panose="020B0502040204020203" pitchFamily="34" charset="0"/>
              </a:rPr>
              <a:t>consecución</a:t>
            </a:r>
            <a:r>
              <a:rPr lang="en-GB" sz="1900" b="1" dirty="0">
                <a:latin typeface="Bahnschrift Light SemiCondensed" panose="020B0502040204020203" pitchFamily="34" charset="0"/>
              </a:rPr>
              <a:t> del </a:t>
            </a:r>
            <a:r>
              <a:rPr lang="en-GB" sz="1900" b="1" dirty="0" err="1">
                <a:latin typeface="Bahnschrift Light SemiCondensed" panose="020B0502040204020203" pitchFamily="34" charset="0"/>
              </a:rPr>
              <a:t>objetivo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específico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número</a:t>
            </a:r>
            <a:r>
              <a:rPr lang="en-GB" sz="1900" b="1" dirty="0">
                <a:latin typeface="Bahnschrift Light SemiCondensed" panose="020B0502040204020203" pitchFamily="34" charset="0"/>
              </a:rPr>
              <a:t> 1 </a:t>
            </a:r>
            <a:r>
              <a:rPr lang="en-GB" sz="1900" b="1" dirty="0" err="1">
                <a:latin typeface="Bahnschrift Light SemiCondensed" panose="020B0502040204020203" pitchFamily="34" charset="0"/>
              </a:rPr>
              <a:t>ya</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recogido</a:t>
            </a:r>
            <a:r>
              <a:rPr lang="en-GB" sz="1900" b="1" dirty="0">
                <a:latin typeface="Bahnschrift Light SemiCondensed" panose="020B0502040204020203" pitchFamily="34" charset="0"/>
              </a:rPr>
              <a:t>)</a:t>
            </a:r>
            <a:endParaRPr lang="es-ES" sz="1900" b="1" dirty="0">
              <a:latin typeface="Bahnschrift Light SemiCondensed" panose="020B0502040204020203" pitchFamily="34" charset="0"/>
            </a:endParaRPr>
          </a:p>
        </p:txBody>
      </p:sp>
      <p:sp>
        <p:nvSpPr>
          <p:cNvPr id="5" name="Rectángulo 4"/>
          <p:cNvSpPr/>
          <p:nvPr/>
        </p:nvSpPr>
        <p:spPr>
          <a:xfrm>
            <a:off x="737419" y="808713"/>
            <a:ext cx="10135673"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010797DD-F344-4F53-B3D0-8293A930959B}"/>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extLst>
      <p:ext uri="{BB962C8B-B14F-4D97-AF65-F5344CB8AC3E}">
        <p14:creationId xmlns:p14="http://schemas.microsoft.com/office/powerpoint/2010/main" val="1537407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0916" y="1156023"/>
            <a:ext cx="11797991" cy="5175776"/>
          </a:xfrm>
          <a:prstGeom prst="rect">
            <a:avLst/>
          </a:prstGeom>
        </p:spPr>
        <p:txBody>
          <a:bodyPr wrap="square">
            <a:spAutoFit/>
          </a:bodyPr>
          <a:lstStyle/>
          <a:p>
            <a:pPr algn="just">
              <a:lnSpc>
                <a:spcPct val="150000"/>
              </a:lnSpc>
              <a:spcAft>
                <a:spcPts val="800"/>
              </a:spcAft>
              <a:defRPr/>
            </a:pPr>
            <a:r>
              <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JUSTIFICACIÓN DEL CONTRATO MIXTO Y LA INTERRELACIÓN DE SUS PRESTACIONES</a:t>
            </a:r>
          </a:p>
          <a:p>
            <a:pPr algn="just">
              <a:lnSpc>
                <a:spcPct val="150000"/>
              </a:lnSpc>
              <a:spcAft>
                <a:spcPts val="800"/>
              </a:spcAft>
              <a:defRPr/>
            </a:pPr>
            <a:endPar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endParaRPr lang="es-ES" sz="1900" dirty="0">
              <a:latin typeface="Bahnschrift Light SemiCondensed" panose="020B0502040204020203" pitchFamily="34" charset="0"/>
            </a:endParaRPr>
          </a:p>
          <a:p>
            <a:pPr marL="342900" lvl="0" indent="-342900" algn="just">
              <a:buFont typeface="Wingdings" panose="05000000000000000000" pitchFamily="2" charset="2"/>
              <a:buChar char="ü"/>
            </a:pPr>
            <a:r>
              <a:rPr lang="en-GB" sz="1900" b="1" dirty="0">
                <a:latin typeface="Bahnschrift Light SemiCondensed" panose="020B0502040204020203" pitchFamily="34" charset="0"/>
              </a:rPr>
              <a:t>La </a:t>
            </a:r>
            <a:r>
              <a:rPr lang="en-GB" sz="1900" b="1" dirty="0" err="1">
                <a:solidFill>
                  <a:srgbClr val="0070C0"/>
                </a:solidFill>
                <a:latin typeface="Bahnschrift Light SemiCondensed" panose="020B0502040204020203" pitchFamily="34" charset="0"/>
              </a:rPr>
              <a:t>perspectiva</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organizativa</a:t>
            </a:r>
            <a:r>
              <a:rPr lang="en-GB" sz="1900" b="1" dirty="0">
                <a:latin typeface="Bahnschrift Light SemiCondensed" panose="020B0502040204020203" pitchFamily="34" charset="0"/>
              </a:rPr>
              <a:t>, que se </a:t>
            </a:r>
            <a:r>
              <a:rPr lang="en-GB" sz="1900" b="1" dirty="0" err="1">
                <a:latin typeface="Bahnschrift Light SemiCondensed" panose="020B0502040204020203" pitchFamily="34" charset="0"/>
              </a:rPr>
              <a:t>concreta</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el </a:t>
            </a:r>
            <a:r>
              <a:rPr lang="en-GB" sz="1900" b="1" dirty="0" err="1">
                <a:latin typeface="Bahnschrift Light SemiCondensed" panose="020B0502040204020203" pitchFamily="34" charset="0"/>
              </a:rPr>
              <a:t>servicio</a:t>
            </a:r>
            <a:r>
              <a:rPr lang="en-GB" sz="1900" b="1" dirty="0">
                <a:latin typeface="Bahnschrift Light SemiCondensed" panose="020B0502040204020203" pitchFamily="34" charset="0"/>
              </a:rPr>
              <a:t> a </a:t>
            </a:r>
            <a:r>
              <a:rPr lang="en-GB" sz="1900" b="1" dirty="0" err="1">
                <a:latin typeface="Bahnschrift Light SemiCondensed" panose="020B0502040204020203" pitchFamily="34" charset="0"/>
              </a:rPr>
              <a:t>contratar</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el </a:t>
            </a:r>
            <a:r>
              <a:rPr lang="en-GB" sz="1900" b="1" dirty="0" err="1">
                <a:latin typeface="Bahnschrift Light SemiCondensed" panose="020B0502040204020203" pitchFamily="34" charset="0"/>
              </a:rPr>
              <a:t>lote</a:t>
            </a:r>
            <a:r>
              <a:rPr lang="en-GB" sz="1900" b="1" dirty="0">
                <a:latin typeface="Bahnschrift Light SemiCondensed" panose="020B0502040204020203" pitchFamily="34" charset="0"/>
              </a:rPr>
              <a:t> 22, </a:t>
            </a:r>
            <a:r>
              <a:rPr lang="en-GB" sz="1900" b="1" dirty="0" err="1">
                <a:latin typeface="Bahnschrift Light SemiCondensed" panose="020B0502040204020203" pitchFamily="34" charset="0"/>
              </a:rPr>
              <a:t>consistente</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la </a:t>
            </a:r>
            <a:r>
              <a:rPr lang="en-GB" sz="1900" b="1" dirty="0">
                <a:solidFill>
                  <a:srgbClr val="0070C0"/>
                </a:solidFill>
                <a:latin typeface="Bahnschrift Light SemiCondensed" panose="020B0502040204020203" pitchFamily="34" charset="0"/>
              </a:rPr>
              <a:t>revision,</a:t>
            </a:r>
            <a:r>
              <a:rPr lang="en-GB" sz="1900" b="1" dirty="0">
                <a:latin typeface="Bahnschrift Light SemiCondensed" panose="020B0502040204020203" pitchFamily="34" charset="0"/>
              </a:rPr>
              <a:t> por parte de personal </a:t>
            </a:r>
            <a:r>
              <a:rPr lang="en-GB" sz="1900" b="1" dirty="0" err="1">
                <a:latin typeface="Bahnschrift Light SemiCondensed" panose="020B0502040204020203" pitchFamily="34" charset="0"/>
              </a:rPr>
              <a:t>experto</a:t>
            </a:r>
            <a:r>
              <a:rPr lang="en-GB" sz="1900" b="1" dirty="0">
                <a:latin typeface="Bahnschrift Light SemiCondensed" panose="020B0502040204020203" pitchFamily="34" charset="0"/>
              </a:rPr>
              <a:t> y </a:t>
            </a:r>
            <a:r>
              <a:rPr lang="en-GB" sz="1900" b="1" dirty="0" err="1">
                <a:latin typeface="Bahnschrift Light SemiCondensed" panose="020B0502040204020203" pitchFamily="34" charset="0"/>
              </a:rPr>
              <a:t>cualificado</a:t>
            </a:r>
            <a:r>
              <a:rPr lang="en-GB" sz="1900" b="1" dirty="0">
                <a:latin typeface="Bahnschrift Light SemiCondensed" panose="020B0502040204020203" pitchFamily="34" charset="0"/>
              </a:rPr>
              <a:t> para </a:t>
            </a:r>
            <a:r>
              <a:rPr lang="en-GB" sz="1900" b="1" dirty="0" err="1">
                <a:latin typeface="Bahnschrift Light SemiCondensed" panose="020B0502040204020203" pitchFamily="34" charset="0"/>
              </a:rPr>
              <a:t>ello</a:t>
            </a:r>
            <a:r>
              <a:rPr lang="en-GB" sz="1900" b="1" dirty="0">
                <a:latin typeface="Bahnschrift Light SemiCondensed" panose="020B0502040204020203" pitchFamily="34" charset="0"/>
              </a:rPr>
              <a:t> de la </a:t>
            </a:r>
            <a:r>
              <a:rPr lang="en-GB" sz="1900" b="1" dirty="0" err="1">
                <a:latin typeface="Bahnschrift Light SemiCondensed" panose="020B0502040204020203" pitchFamily="34" charset="0"/>
              </a:rPr>
              <a:t>empresa</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contratista</a:t>
            </a:r>
            <a:r>
              <a:rPr lang="en-GB" sz="1900" b="1" dirty="0">
                <a:latin typeface="Bahnschrift Light SemiCondensed" panose="020B0502040204020203" pitchFamily="34" charset="0"/>
              </a:rPr>
              <a:t>, de los </a:t>
            </a:r>
            <a:r>
              <a:rPr lang="en-GB" sz="1900" b="1" dirty="0" err="1">
                <a:solidFill>
                  <a:srgbClr val="0070C0"/>
                </a:solidFill>
                <a:latin typeface="Bahnschrift Light SemiCondensed" panose="020B0502040204020203" pitchFamily="34" charset="0"/>
              </a:rPr>
              <a:t>procesos</a:t>
            </a:r>
            <a:r>
              <a:rPr lang="en-GB" sz="1900" b="1" dirty="0">
                <a:latin typeface="Bahnschrift Light SemiCondensed" panose="020B0502040204020203" pitchFamily="34" charset="0"/>
              </a:rPr>
              <a:t> y forma de </a:t>
            </a:r>
            <a:r>
              <a:rPr lang="en-GB" sz="1900" b="1" dirty="0" err="1">
                <a:latin typeface="Bahnschrift Light SemiCondensed" panose="020B0502040204020203" pitchFamily="34" charset="0"/>
              </a:rPr>
              <a:t>trabajar</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actuales</a:t>
            </a:r>
            <a:r>
              <a:rPr lang="en-GB" sz="1900" b="1" dirty="0">
                <a:latin typeface="Bahnschrift Light SemiCondensed" panose="020B0502040204020203" pitchFamily="34" charset="0"/>
              </a:rPr>
              <a:t>, para </a:t>
            </a:r>
            <a:r>
              <a:rPr lang="en-GB" sz="1900" b="1" dirty="0" err="1">
                <a:solidFill>
                  <a:srgbClr val="0070C0"/>
                </a:solidFill>
                <a:latin typeface="Bahnschrift Light SemiCondensed" panose="020B0502040204020203" pitchFamily="34" charset="0"/>
              </a:rPr>
              <a:t>realizar</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reingeniería</a:t>
            </a:r>
            <a:r>
              <a:rPr lang="en-GB" sz="1900" b="1" dirty="0">
                <a:solidFill>
                  <a:srgbClr val="0070C0"/>
                </a:solidFill>
                <a:latin typeface="Bahnschrift Light SemiCondensed" panose="020B0502040204020203" pitchFamily="34" charset="0"/>
              </a:rPr>
              <a:t> de los </a:t>
            </a:r>
            <a:r>
              <a:rPr lang="en-GB" sz="1900" b="1" dirty="0" err="1">
                <a:solidFill>
                  <a:srgbClr val="0070C0"/>
                </a:solidFill>
                <a:latin typeface="Bahnschrift Light SemiCondensed" panose="020B0502040204020203" pitchFamily="34" charset="0"/>
              </a:rPr>
              <a:t>mismos</a:t>
            </a:r>
            <a:r>
              <a:rPr lang="en-GB" sz="1900" b="1" dirty="0">
                <a:latin typeface="Bahnschrift Light SemiCondensed" panose="020B0502040204020203" pitchFamily="34" charset="0"/>
              </a:rPr>
              <a:t>, de forma que se </a:t>
            </a:r>
            <a:r>
              <a:rPr lang="en-GB" sz="1900" b="1" dirty="0" err="1">
                <a:latin typeface="Bahnschrift Light SemiCondensed" panose="020B0502040204020203" pitchFamily="34" charset="0"/>
              </a:rPr>
              <a:t>produzca</a:t>
            </a:r>
            <a:r>
              <a:rPr lang="en-GB" sz="1900" b="1" dirty="0">
                <a:latin typeface="Bahnschrift Light SemiCondensed" panose="020B0502040204020203" pitchFamily="34" charset="0"/>
              </a:rPr>
              <a:t> una </a:t>
            </a:r>
            <a:r>
              <a:rPr lang="en-GB" sz="1900" b="1" dirty="0" err="1">
                <a:solidFill>
                  <a:srgbClr val="0070C0"/>
                </a:solidFill>
                <a:latin typeface="Bahnschrift Light SemiCondensed" panose="020B0502040204020203" pitchFamily="34" charset="0"/>
              </a:rPr>
              <a:t>transformación</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a:t>
            </a:r>
            <a:r>
              <a:rPr lang="en-GB" sz="1900" b="1" dirty="0">
                <a:latin typeface="Bahnschrift Light SemiCondensed" panose="020B0502040204020203" pitchFamily="34" charset="0"/>
              </a:rPr>
              <a:t> la forma de </a:t>
            </a:r>
            <a:r>
              <a:rPr lang="en-GB" sz="1900" b="1" dirty="0" err="1">
                <a:latin typeface="Bahnschrift Light SemiCondensed" panose="020B0502040204020203" pitchFamily="34" charset="0"/>
              </a:rPr>
              <a:t>hacer</a:t>
            </a:r>
            <a:r>
              <a:rPr lang="en-GB" sz="1900" b="1" dirty="0">
                <a:latin typeface="Bahnschrift Light SemiCondensed" panose="020B0502040204020203" pitchFamily="34" charset="0"/>
              </a:rPr>
              <a:t> las </a:t>
            </a:r>
            <a:r>
              <a:rPr lang="en-GB" sz="1900" b="1" dirty="0" err="1">
                <a:latin typeface="Bahnschrift Light SemiCondensed" panose="020B0502040204020203" pitchFamily="34" charset="0"/>
              </a:rPr>
              <a:t>cosas</a:t>
            </a:r>
            <a:r>
              <a:rPr lang="en-GB" sz="1900" b="1" dirty="0">
                <a:latin typeface="Bahnschrift Light SemiCondensed" panose="020B0502040204020203" pitchFamily="34" charset="0"/>
              </a:rPr>
              <a:t> y las </a:t>
            </a:r>
            <a:r>
              <a:rPr lang="en-GB" sz="1900" b="1" dirty="0" err="1">
                <a:latin typeface="Bahnschrift Light SemiCondensed" panose="020B0502040204020203" pitchFamily="34" charset="0"/>
              </a:rPr>
              <a:t>dinámicas</a:t>
            </a:r>
            <a:r>
              <a:rPr lang="en-GB" sz="1900" b="1" dirty="0">
                <a:latin typeface="Bahnschrift Light SemiCondensed" panose="020B0502040204020203" pitchFamily="34" charset="0"/>
              </a:rPr>
              <a:t> de </a:t>
            </a:r>
            <a:r>
              <a:rPr lang="en-GB" sz="1900" b="1" dirty="0" err="1">
                <a:latin typeface="Bahnschrift Light SemiCondensed" panose="020B0502040204020203" pitchFamily="34" charset="0"/>
              </a:rPr>
              <a:t>trabajo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reduciendo</a:t>
            </a:r>
            <a:r>
              <a:rPr lang="en-GB" sz="1900" b="1" dirty="0">
                <a:latin typeface="Bahnschrift Light SemiCondensed" panose="020B0502040204020203" pitchFamily="34" charset="0"/>
              </a:rPr>
              <a:t> o </a:t>
            </a:r>
            <a:r>
              <a:rPr lang="en-GB" sz="1900" b="1" dirty="0" err="1">
                <a:solidFill>
                  <a:srgbClr val="0070C0"/>
                </a:solidFill>
                <a:latin typeface="Bahnschrift Light SemiCondensed" panose="020B0502040204020203" pitchFamily="34" charset="0"/>
              </a:rPr>
              <a:t>eliminando</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tareas</a:t>
            </a:r>
            <a:r>
              <a:rPr lang="en-GB" sz="1900" b="1" dirty="0">
                <a:solidFill>
                  <a:srgbClr val="0070C0"/>
                </a:solidFill>
                <a:latin typeface="Bahnschrift Light SemiCondensed" panose="020B0502040204020203" pitchFamily="34" charset="0"/>
              </a:rPr>
              <a:t> que </a:t>
            </a:r>
            <a:r>
              <a:rPr lang="en-GB" sz="1900" b="1" dirty="0" err="1">
                <a:solidFill>
                  <a:srgbClr val="0070C0"/>
                </a:solidFill>
                <a:latin typeface="Bahnschrift Light SemiCondensed" panose="020B0502040204020203" pitchFamily="34" charset="0"/>
              </a:rPr>
              <a:t>aportan</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poco</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valor</a:t>
            </a:r>
            <a:r>
              <a:rPr lang="en-GB" sz="1900" b="1" dirty="0">
                <a:solidFill>
                  <a:srgbClr val="0070C0"/>
                </a:solidFill>
                <a:latin typeface="Bahnschrift Light SemiCondensed" panose="020B0502040204020203" pitchFamily="34" charset="0"/>
              </a:rPr>
              <a:t> </a:t>
            </a:r>
            <a:r>
              <a:rPr lang="en-GB" sz="1900" b="1" dirty="0">
                <a:latin typeface="Bahnschrift Light SemiCondensed" panose="020B0502040204020203" pitchFamily="34" charset="0"/>
              </a:rPr>
              <a:t>al </a:t>
            </a:r>
            <a:r>
              <a:rPr lang="en-GB" sz="1900" b="1" dirty="0" err="1">
                <a:latin typeface="Bahnschrift Light SemiCondensed" panose="020B0502040204020203" pitchFamily="34" charset="0"/>
              </a:rPr>
              <a:t>proceso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asistencial</a:t>
            </a:r>
            <a:r>
              <a:rPr lang="en-GB" sz="1900" b="1" dirty="0">
                <a:latin typeface="Bahnschrift Light SemiCondensed" panose="020B0502040204020203" pitchFamily="34" charset="0"/>
              </a:rPr>
              <a:t>, y </a:t>
            </a:r>
            <a:r>
              <a:rPr lang="en-GB" sz="1900" b="1" dirty="0" err="1">
                <a:solidFill>
                  <a:srgbClr val="0070C0"/>
                </a:solidFill>
                <a:latin typeface="Bahnschrift Light SemiCondensed" panose="020B0502040204020203" pitchFamily="34" charset="0"/>
              </a:rPr>
              <a:t>reduciendo</a:t>
            </a:r>
            <a:r>
              <a:rPr lang="en-GB" sz="1900" b="1" dirty="0">
                <a:solidFill>
                  <a:srgbClr val="0070C0"/>
                </a:solidFill>
                <a:latin typeface="Bahnschrift Light SemiCondensed" panose="020B0502040204020203" pitchFamily="34" charset="0"/>
              </a:rPr>
              <a:t> la </a:t>
            </a:r>
            <a:r>
              <a:rPr lang="en-GB" sz="1900" b="1" dirty="0" err="1">
                <a:solidFill>
                  <a:srgbClr val="0070C0"/>
                </a:solidFill>
                <a:latin typeface="Bahnschrift Light SemiCondensed" panose="020B0502040204020203" pitchFamily="34" charset="0"/>
              </a:rPr>
              <a:t>variabilidad</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asistencial</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intentado</a:t>
            </a:r>
            <a:r>
              <a:rPr lang="en-GB" sz="1900" b="1" dirty="0">
                <a:latin typeface="Bahnschrift Light SemiCondensed" panose="020B0502040204020203" pitchFamily="34" charset="0"/>
              </a:rPr>
              <a:t> que </a:t>
            </a:r>
            <a:r>
              <a:rPr lang="en-GB" sz="1900" b="1" dirty="0" err="1">
                <a:latin typeface="Bahnschrift Light SemiCondensed" panose="020B0502040204020203" pitchFamily="34" charset="0"/>
              </a:rPr>
              <a:t>todos</a:t>
            </a:r>
            <a:r>
              <a:rPr lang="en-GB" sz="1900" b="1" dirty="0">
                <a:latin typeface="Bahnschrift Light SemiCondensed" panose="020B0502040204020203" pitchFamily="34" charset="0"/>
              </a:rPr>
              <a:t> los </a:t>
            </a:r>
            <a:r>
              <a:rPr lang="en-GB" sz="1900" b="1" dirty="0" err="1">
                <a:solidFill>
                  <a:srgbClr val="0070C0"/>
                </a:solidFill>
                <a:latin typeface="Bahnschrift Light SemiCondensed" panose="020B0502040204020203" pitchFamily="34" charset="0"/>
              </a:rPr>
              <a:t>actores</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involucrados</a:t>
            </a:r>
            <a:r>
              <a:rPr lang="en-GB" sz="1900" b="1" dirty="0">
                <a:solidFill>
                  <a:srgbClr val="0070C0"/>
                </a:solidFill>
                <a:latin typeface="Bahnschrift Light SemiCondensed" panose="020B0502040204020203" pitchFamily="34" charset="0"/>
              </a:rPr>
              <a:t> </a:t>
            </a:r>
            <a:r>
              <a:rPr lang="en-GB" sz="1900" b="1" dirty="0">
                <a:latin typeface="Bahnschrift Light SemiCondensed" panose="020B0502040204020203" pitchFamily="34" charset="0"/>
              </a:rPr>
              <a:t>(personal </a:t>
            </a:r>
            <a:r>
              <a:rPr lang="en-GB" sz="1900" b="1" dirty="0" err="1">
                <a:latin typeface="Bahnschrift Light SemiCondensed" panose="020B0502040204020203" pitchFamily="34" charset="0"/>
              </a:rPr>
              <a:t>facultativo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enfermería</a:t>
            </a:r>
            <a:r>
              <a:rPr lang="en-GB" sz="1900" b="1" dirty="0">
                <a:latin typeface="Bahnschrift Light SemiCondensed" panose="020B0502040204020203" pitchFamily="34" charset="0"/>
              </a:rPr>
              <a:t>, personal </a:t>
            </a:r>
            <a:r>
              <a:rPr lang="en-GB" sz="1900" b="1" dirty="0" err="1">
                <a:latin typeface="Bahnschrift Light SemiCondensed" panose="020B0502040204020203" pitchFamily="34" charset="0"/>
              </a:rPr>
              <a:t>administrativo</a:t>
            </a:r>
            <a:r>
              <a:rPr lang="en-GB" sz="1900" b="1" dirty="0">
                <a:latin typeface="Bahnschrift Light SemiCondensed" panose="020B0502040204020203" pitchFamily="34" charset="0"/>
              </a:rPr>
              <a:t> y de </a:t>
            </a:r>
            <a:r>
              <a:rPr lang="en-GB" sz="1900" b="1" dirty="0" err="1">
                <a:latin typeface="Bahnschrift Light SemiCondensed" panose="020B0502040204020203" pitchFamily="34" charset="0"/>
              </a:rPr>
              <a:t>gestión</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admisión</a:t>
            </a:r>
            <a:r>
              <a:rPr lang="en-GB" sz="1900" b="1" dirty="0">
                <a:latin typeface="Bahnschrift Light SemiCondensed" panose="020B0502040204020203" pitchFamily="34" charset="0"/>
              </a:rPr>
              <a:t>, etc) </a:t>
            </a:r>
            <a:r>
              <a:rPr lang="en-GB" sz="1900" b="1" dirty="0" err="1">
                <a:latin typeface="Bahnschrift Light SemiCondensed" panose="020B0502040204020203" pitchFamily="34" charset="0"/>
              </a:rPr>
              <a:t>estén</a:t>
            </a:r>
            <a:r>
              <a:rPr lang="en-GB" sz="1900" b="1" dirty="0">
                <a:latin typeface="Bahnschrift Light SemiCondensed" panose="020B0502040204020203" pitchFamily="34" charset="0"/>
              </a:rPr>
              <a:t> </a:t>
            </a:r>
            <a:r>
              <a:rPr lang="en-GB" sz="1900" b="1" dirty="0">
                <a:solidFill>
                  <a:srgbClr val="0070C0"/>
                </a:solidFill>
                <a:latin typeface="Bahnschrift Light SemiCondensed" panose="020B0502040204020203" pitchFamily="34" charset="0"/>
              </a:rPr>
              <a:t>bien </a:t>
            </a:r>
            <a:r>
              <a:rPr lang="en-GB" sz="1900" b="1" dirty="0" err="1">
                <a:solidFill>
                  <a:srgbClr val="0070C0"/>
                </a:solidFill>
                <a:latin typeface="Bahnschrift Light SemiCondensed" panose="020B0502040204020203" pitchFamily="34" charset="0"/>
              </a:rPr>
              <a:t>coordinados</a:t>
            </a:r>
            <a:r>
              <a:rPr lang="en-GB" sz="1900" b="1" dirty="0">
                <a:solidFill>
                  <a:srgbClr val="0070C0"/>
                </a:solidFill>
                <a:latin typeface="Bahnschrift Light SemiCondensed" panose="020B0502040204020203" pitchFamily="34" charset="0"/>
              </a:rPr>
              <a:t> </a:t>
            </a:r>
            <a:r>
              <a:rPr lang="en-GB" sz="1900" b="1" dirty="0">
                <a:latin typeface="Bahnschrift Light SemiCondensed" panose="020B0502040204020203" pitchFamily="34" charset="0"/>
              </a:rPr>
              <a:t>y se </a:t>
            </a:r>
            <a:r>
              <a:rPr lang="en-GB" sz="1900" b="1" dirty="0" err="1">
                <a:latin typeface="Bahnschrift Light SemiCondensed" panose="020B0502040204020203" pitchFamily="34" charset="0"/>
              </a:rPr>
              <a:t>agilice</a:t>
            </a:r>
            <a:r>
              <a:rPr lang="en-GB" sz="1900" b="1" dirty="0">
                <a:latin typeface="Bahnschrift Light SemiCondensed" panose="020B0502040204020203" pitchFamily="34" charset="0"/>
              </a:rPr>
              <a:t> el </a:t>
            </a:r>
            <a:r>
              <a:rPr lang="en-GB" sz="1900" b="1" dirty="0" err="1">
                <a:latin typeface="Bahnschrift Light SemiCondensed" panose="020B0502040204020203" pitchFamily="34" charset="0"/>
              </a:rPr>
              <a:t>intercambio</a:t>
            </a:r>
            <a:r>
              <a:rPr lang="en-GB" sz="1900" b="1" dirty="0">
                <a:latin typeface="Bahnschrift Light SemiCondensed" panose="020B0502040204020203" pitchFamily="34" charset="0"/>
              </a:rPr>
              <a:t> de </a:t>
            </a:r>
            <a:r>
              <a:rPr lang="en-GB" sz="1900" b="1" dirty="0" err="1">
                <a:latin typeface="Bahnschrift Light SemiCondensed" panose="020B0502040204020203" pitchFamily="34" charset="0"/>
              </a:rPr>
              <a:t>información</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necesaria</a:t>
            </a:r>
            <a:r>
              <a:rPr lang="en-GB" sz="1900" b="1" dirty="0">
                <a:latin typeface="Bahnschrift Light SemiCondensed" panose="020B0502040204020203" pitchFamily="34" charset="0"/>
              </a:rPr>
              <a:t> para </a:t>
            </a:r>
            <a:r>
              <a:rPr lang="en-GB" sz="1900" b="1" dirty="0" err="1">
                <a:solidFill>
                  <a:srgbClr val="0070C0"/>
                </a:solidFill>
                <a:latin typeface="Bahnschrift Light SemiCondensed" panose="020B0502040204020203" pitchFamily="34" charset="0"/>
              </a:rPr>
              <a:t>optimizar</a:t>
            </a:r>
            <a:r>
              <a:rPr lang="en-GB" sz="1900" b="1" dirty="0">
                <a:solidFill>
                  <a:srgbClr val="0070C0"/>
                </a:solidFill>
                <a:latin typeface="Bahnschrift Light SemiCondensed" panose="020B0502040204020203" pitchFamily="34" charset="0"/>
              </a:rPr>
              <a:t> los </a:t>
            </a:r>
            <a:r>
              <a:rPr lang="en-GB" sz="1900" b="1" dirty="0" err="1">
                <a:solidFill>
                  <a:srgbClr val="0070C0"/>
                </a:solidFill>
                <a:latin typeface="Bahnschrift Light SemiCondensed" panose="020B0502040204020203" pitchFamily="34" charset="0"/>
              </a:rPr>
              <a:t>flujos</a:t>
            </a:r>
            <a:r>
              <a:rPr lang="en-GB" sz="1900" b="1" dirty="0">
                <a:solidFill>
                  <a:srgbClr val="0070C0"/>
                </a:solidFill>
                <a:latin typeface="Bahnschrift Light SemiCondensed" panose="020B0502040204020203" pitchFamily="34" charset="0"/>
              </a:rPr>
              <a:t> de </a:t>
            </a:r>
            <a:r>
              <a:rPr lang="en-GB" sz="1900" b="1" dirty="0" err="1">
                <a:solidFill>
                  <a:srgbClr val="0070C0"/>
                </a:solidFill>
                <a:latin typeface="Bahnschrift Light SemiCondensed" panose="020B0502040204020203" pitchFamily="34" charset="0"/>
              </a:rPr>
              <a:t>trabajo</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indicados</a:t>
            </a:r>
            <a:r>
              <a:rPr lang="en-GB" sz="1900" b="1" dirty="0">
                <a:latin typeface="Bahnschrift Light SemiCondensed" panose="020B0502040204020203" pitchFamily="34" charset="0"/>
              </a:rPr>
              <a:t>. </a:t>
            </a:r>
          </a:p>
          <a:p>
            <a:pPr lvl="0" algn="just"/>
            <a:endParaRPr lang="en-GB" sz="1900" b="1" dirty="0">
              <a:latin typeface="Bahnschrift Light SemiCondensed" panose="020B0502040204020203" pitchFamily="34" charset="0"/>
            </a:endParaRPr>
          </a:p>
          <a:p>
            <a:pPr marL="342900" lvl="0" indent="-342900" algn="just">
              <a:buFont typeface="Wingdings" panose="05000000000000000000" pitchFamily="2" charset="2"/>
              <a:buChar char="ü"/>
            </a:pPr>
            <a:r>
              <a:rPr lang="en-GB" sz="1900" b="1" dirty="0">
                <a:latin typeface="Bahnschrift Light SemiCondensed" panose="020B0502040204020203" pitchFamily="34" charset="0"/>
              </a:rPr>
              <a:t>Se </a:t>
            </a:r>
            <a:r>
              <a:rPr lang="en-GB" sz="1900" b="1" dirty="0" err="1">
                <a:latin typeface="Bahnschrift Light SemiCondensed" panose="020B0502040204020203" pitchFamily="34" charset="0"/>
              </a:rPr>
              <a:t>trata</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pues</a:t>
            </a:r>
            <a:r>
              <a:rPr lang="en-GB" sz="1900" b="1" dirty="0">
                <a:latin typeface="Bahnschrift Light SemiCondensed" panose="020B0502040204020203" pitchFamily="34" charset="0"/>
              </a:rPr>
              <a:t> de </a:t>
            </a:r>
            <a:r>
              <a:rPr lang="en-GB" sz="1900" b="1" dirty="0" err="1">
                <a:latin typeface="Bahnschrift Light SemiCondensed" panose="020B0502040204020203" pitchFamily="34" charset="0"/>
              </a:rPr>
              <a:t>realizar</a:t>
            </a:r>
            <a:r>
              <a:rPr lang="en-GB" sz="1900" b="1" dirty="0">
                <a:latin typeface="Bahnschrift Light SemiCondensed" panose="020B0502040204020203" pitchFamily="34" charset="0"/>
              </a:rPr>
              <a:t> un </a:t>
            </a:r>
            <a:r>
              <a:rPr lang="en-GB" sz="1900" b="1" dirty="0" err="1">
                <a:solidFill>
                  <a:srgbClr val="0070C0"/>
                </a:solidFill>
                <a:latin typeface="Bahnschrift Light SemiCondensed" panose="020B0502040204020203" pitchFamily="34" charset="0"/>
              </a:rPr>
              <a:t>trabajo</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conjunto</a:t>
            </a:r>
            <a:r>
              <a:rPr lang="en-GB" sz="1900" b="1" dirty="0">
                <a:solidFill>
                  <a:srgbClr val="0070C0"/>
                </a:solidFill>
                <a:latin typeface="Bahnschrift Light SemiCondensed" panose="020B0502040204020203" pitchFamily="34" charset="0"/>
              </a:rPr>
              <a:t> entre </a:t>
            </a:r>
            <a:r>
              <a:rPr lang="en-GB" sz="1900" b="1" dirty="0" err="1">
                <a:solidFill>
                  <a:srgbClr val="0070C0"/>
                </a:solidFill>
                <a:latin typeface="Bahnschrift Light SemiCondensed" panose="020B0502040204020203" pitchFamily="34" charset="0"/>
              </a:rPr>
              <a:t>consultores</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expertos</a:t>
            </a:r>
            <a:r>
              <a:rPr lang="en-GB" sz="1900" b="1" dirty="0">
                <a:solidFill>
                  <a:srgbClr val="0070C0"/>
                </a:solidFill>
                <a:latin typeface="Bahnschrift Light SemiCondensed" panose="020B0502040204020203" pitchFamily="34" charset="0"/>
              </a:rPr>
              <a:t> de la </a:t>
            </a:r>
            <a:r>
              <a:rPr lang="en-GB" sz="1900" b="1" dirty="0" err="1">
                <a:solidFill>
                  <a:srgbClr val="0070C0"/>
                </a:solidFill>
                <a:latin typeface="Bahnschrift Light SemiCondensed" panose="020B0502040204020203" pitchFamily="34" charset="0"/>
              </a:rPr>
              <a:t>empresa</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contratista</a:t>
            </a:r>
            <a:r>
              <a:rPr lang="en-GB" sz="1900" b="1" dirty="0">
                <a:solidFill>
                  <a:srgbClr val="0070C0"/>
                </a:solidFill>
                <a:latin typeface="Bahnschrift Light SemiCondensed" panose="020B0502040204020203" pitchFamily="34" charset="0"/>
              </a:rPr>
              <a:t> y el personal </a:t>
            </a:r>
            <a:r>
              <a:rPr lang="en-GB" sz="1900" b="1" dirty="0" err="1">
                <a:solidFill>
                  <a:srgbClr val="0070C0"/>
                </a:solidFill>
                <a:latin typeface="Bahnschrift Light SemiCondensed" panose="020B0502040204020203" pitchFamily="34" charset="0"/>
              </a:rPr>
              <a:t>asistencial</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involucrado</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en</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los</a:t>
            </a:r>
            <a:r>
              <a:rPr lang="en-GB" sz="1900" b="1" dirty="0">
                <a:solidFill>
                  <a:srgbClr val="0070C0"/>
                </a:solidFill>
                <a:latin typeface="Bahnschrift Light SemiCondensed" panose="020B0502040204020203" pitchFamily="34" charset="0"/>
              </a:rPr>
              <a:t> </a:t>
            </a:r>
            <a:r>
              <a:rPr lang="en-GB" sz="1900" b="1" dirty="0" err="1">
                <a:solidFill>
                  <a:srgbClr val="0070C0"/>
                </a:solidFill>
                <a:latin typeface="Bahnschrift Light SemiCondensed" panose="020B0502040204020203" pitchFamily="34" charset="0"/>
              </a:rPr>
              <a:t>procesos</a:t>
            </a:r>
            <a:r>
              <a:rPr lang="en-GB" sz="1900" b="1" dirty="0">
                <a:latin typeface="Bahnschrift Light SemiCondensed" panose="020B0502040204020203" pitchFamily="34" charset="0"/>
              </a:rPr>
              <a:t>, que </a:t>
            </a:r>
            <a:r>
              <a:rPr lang="en-GB" sz="1900" b="1" dirty="0" err="1">
                <a:latin typeface="Bahnschrift Light SemiCondensed" panose="020B0502040204020203" pitchFamily="34" charset="0"/>
              </a:rPr>
              <a:t>tenga</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como</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resultado</a:t>
            </a:r>
            <a:r>
              <a:rPr lang="en-GB" sz="1900" b="1" dirty="0">
                <a:latin typeface="Bahnschrift Light SemiCondensed" panose="020B0502040204020203" pitchFamily="34" charset="0"/>
              </a:rPr>
              <a:t> el </a:t>
            </a:r>
            <a:r>
              <a:rPr lang="en-GB" sz="1900" b="1" dirty="0" err="1">
                <a:latin typeface="Bahnschrift Light SemiCondensed" panose="020B0502040204020203" pitchFamily="34" charset="0"/>
              </a:rPr>
              <a:t>conseguir</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alcanzar</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los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objetivos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asistenciales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específicos</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números</a:t>
            </a:r>
            <a:r>
              <a:rPr lang="en-GB" sz="1900" b="1" dirty="0">
                <a:latin typeface="Bahnschrift Light SemiCondensed" panose="020B0502040204020203" pitchFamily="34" charset="0"/>
              </a:rPr>
              <a:t> 2 al 6 que se </a:t>
            </a:r>
            <a:r>
              <a:rPr lang="en-GB" sz="1900" b="1" dirty="0" err="1">
                <a:latin typeface="Bahnschrift Light SemiCondensed" panose="020B0502040204020203" pitchFamily="34" charset="0"/>
              </a:rPr>
              <a:t>han</a:t>
            </a:r>
            <a:r>
              <a:rPr lang="en-GB" sz="1900" b="1" dirty="0">
                <a:latin typeface="Bahnschrift Light SemiCondensed" panose="020B0502040204020203" pitchFamily="34" charset="0"/>
              </a:rPr>
              <a:t> </a:t>
            </a:r>
            <a:r>
              <a:rPr lang="en-GB" sz="1900" b="1" dirty="0" err="1">
                <a:latin typeface="Bahnschrift Light SemiCondensed" panose="020B0502040204020203" pitchFamily="34" charset="0"/>
              </a:rPr>
              <a:t>recogido</a:t>
            </a:r>
            <a:r>
              <a:rPr lang="en-GB" sz="1900" b="1" dirty="0">
                <a:latin typeface="Bahnschrift Light SemiCondensed" panose="020B0502040204020203" pitchFamily="34" charset="0"/>
              </a:rPr>
              <a:t> con </a:t>
            </a:r>
            <a:r>
              <a:rPr lang="en-GB" sz="1900" b="1" dirty="0" err="1">
                <a:latin typeface="Bahnschrift Light SemiCondensed" panose="020B0502040204020203" pitchFamily="34" charset="0"/>
              </a:rPr>
              <a:t>anterioridad</a:t>
            </a:r>
            <a:r>
              <a:rPr lang="en-GB" sz="1900" b="1" dirty="0">
                <a:latin typeface="Bahnschrift Light SemiCondensed" panose="020B0502040204020203" pitchFamily="34" charset="0"/>
              </a:rPr>
              <a:t>.”</a:t>
            </a:r>
            <a:endParaRPr lang="es-ES" sz="1900" b="1" dirty="0">
              <a:latin typeface="Bahnschrift Light SemiCondensed" panose="020B0502040204020203" pitchFamily="34" charset="0"/>
            </a:endParaRPr>
          </a:p>
          <a:p>
            <a:pPr algn="just"/>
            <a:r>
              <a:rPr lang="es-ES" sz="1600" dirty="0"/>
              <a:t> </a:t>
            </a:r>
          </a:p>
          <a:p>
            <a:pPr algn="just"/>
            <a:endParaRPr lang="es-ES" sz="1900" dirty="0">
              <a:latin typeface="Bahnschrift Light SemiCondensed" panose="020B0502040204020203" pitchFamily="34" charset="0"/>
            </a:endParaRPr>
          </a:p>
        </p:txBody>
      </p:sp>
      <p:sp>
        <p:nvSpPr>
          <p:cNvPr id="7" name="Rectángulo 6"/>
          <p:cNvSpPr/>
          <p:nvPr/>
        </p:nvSpPr>
        <p:spPr>
          <a:xfrm>
            <a:off x="796413" y="641789"/>
            <a:ext cx="10136459"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Text Box 7">
            <a:extLst>
              <a:ext uri="{FF2B5EF4-FFF2-40B4-BE49-F238E27FC236}">
                <a16:creationId xmlns:a16="http://schemas.microsoft.com/office/drawing/2014/main" id="{BA83CBB5-CDEE-4EB6-A814-7291C73A1811}"/>
              </a:ext>
            </a:extLst>
          </p:cNvPr>
          <p:cNvSpPr txBox="1">
            <a:spLocks noChangeArrowheads="1"/>
          </p:cNvSpPr>
          <p:nvPr/>
        </p:nvSpPr>
        <p:spPr bwMode="auto">
          <a:xfrm>
            <a:off x="3935" y="147849"/>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extLst>
      <p:ext uri="{BB962C8B-B14F-4D97-AF65-F5344CB8AC3E}">
        <p14:creationId xmlns:p14="http://schemas.microsoft.com/office/powerpoint/2010/main" val="209004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0916" y="1156023"/>
            <a:ext cx="11797991" cy="3518912"/>
          </a:xfrm>
          <a:prstGeom prst="rect">
            <a:avLst/>
          </a:prstGeom>
        </p:spPr>
        <p:txBody>
          <a:bodyPr wrap="square">
            <a:spAutoFit/>
          </a:bodyPr>
          <a:lstStyle/>
          <a:p>
            <a:pPr algn="just">
              <a:lnSpc>
                <a:spcPct val="150000"/>
              </a:lnSpc>
              <a:spcAft>
                <a:spcPts val="800"/>
              </a:spcAft>
              <a:defRPr/>
            </a:pPr>
            <a:endPar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defRPr/>
            </a:pPr>
            <a:endPar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defRPr/>
            </a:pPr>
            <a:r>
              <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JUSTIFICACIÓN DELSERVICIO DE DISPONIBILIDAD DE EQUIPAMIENTO</a:t>
            </a:r>
          </a:p>
          <a:p>
            <a:pPr algn="just">
              <a:lnSpc>
                <a:spcPct val="150000"/>
              </a:lnSpc>
              <a:spcAft>
                <a:spcPts val="800"/>
              </a:spcAft>
              <a:defRPr/>
            </a:pPr>
            <a:endPar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endParaRPr lang="es-ES" sz="1900" dirty="0">
              <a:latin typeface="Bahnschrift Light SemiCondensed" panose="020B0502040204020203" pitchFamily="34" charset="0"/>
            </a:endParaRPr>
          </a:p>
          <a:p>
            <a:pPr algn="just"/>
            <a:r>
              <a:rPr lang="es-ES" sz="1600" dirty="0"/>
              <a:t> </a:t>
            </a:r>
          </a:p>
          <a:p>
            <a:pPr algn="just"/>
            <a:r>
              <a:rPr lang="es-ES" b="1" u="sng" cap="all"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JUSTIFICACIÓN DEL CÁLCULO DEL VALOR ESTIMADO</a:t>
            </a:r>
          </a:p>
          <a:p>
            <a:pPr algn="just"/>
            <a:endParaRPr lang="es-ES" sz="1600" dirty="0"/>
          </a:p>
          <a:p>
            <a:pPr algn="just"/>
            <a:endParaRPr lang="es-ES" sz="1900" dirty="0">
              <a:latin typeface="Bahnschrift Light SemiCondensed" panose="020B0502040204020203" pitchFamily="34" charset="0"/>
            </a:endParaRPr>
          </a:p>
        </p:txBody>
      </p:sp>
      <p:sp>
        <p:nvSpPr>
          <p:cNvPr id="7" name="Rectángulo 6"/>
          <p:cNvSpPr/>
          <p:nvPr/>
        </p:nvSpPr>
        <p:spPr>
          <a:xfrm>
            <a:off x="796413" y="641789"/>
            <a:ext cx="10136459"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Text Box 7">
            <a:extLst>
              <a:ext uri="{FF2B5EF4-FFF2-40B4-BE49-F238E27FC236}">
                <a16:creationId xmlns:a16="http://schemas.microsoft.com/office/drawing/2014/main" id="{BA83CBB5-CDEE-4EB6-A814-7291C73A1811}"/>
              </a:ext>
            </a:extLst>
          </p:cNvPr>
          <p:cNvSpPr txBox="1">
            <a:spLocks noChangeArrowheads="1"/>
          </p:cNvSpPr>
          <p:nvPr/>
        </p:nvSpPr>
        <p:spPr bwMode="auto">
          <a:xfrm>
            <a:off x="3935" y="147849"/>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
        <p:nvSpPr>
          <p:cNvPr id="3" name="Botón de acción: ir al final 2">
            <a:hlinkClick r:id="rId2" action="ppaction://hlinkfile" highlightClick="1"/>
            <a:extLst>
              <a:ext uri="{FF2B5EF4-FFF2-40B4-BE49-F238E27FC236}">
                <a16:creationId xmlns:a16="http://schemas.microsoft.com/office/drawing/2014/main" id="{6B6CFCCF-15BB-4578-88B8-047E00E0AA97}"/>
              </a:ext>
            </a:extLst>
          </p:cNvPr>
          <p:cNvSpPr/>
          <p:nvPr/>
        </p:nvSpPr>
        <p:spPr>
          <a:xfrm>
            <a:off x="8593394" y="2183065"/>
            <a:ext cx="1356852" cy="84557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Botón de acción: ir al final 3">
            <a:hlinkClick r:id="rId3" action="ppaction://hlinkfile" highlightClick="1"/>
            <a:extLst>
              <a:ext uri="{FF2B5EF4-FFF2-40B4-BE49-F238E27FC236}">
                <a16:creationId xmlns:a16="http://schemas.microsoft.com/office/drawing/2014/main" id="{0AE12FB6-C34F-47E0-B3C8-77F8BD522CB0}"/>
              </a:ext>
            </a:extLst>
          </p:cNvPr>
          <p:cNvSpPr/>
          <p:nvPr/>
        </p:nvSpPr>
        <p:spPr>
          <a:xfrm>
            <a:off x="7285703" y="3829361"/>
            <a:ext cx="1671484" cy="84557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8530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12955"/>
            <a:ext cx="10136459"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683833" y="1051854"/>
            <a:ext cx="8240751" cy="5505063"/>
          </a:xfrm>
          <a:prstGeom prst="rect">
            <a:avLst/>
          </a:prstGeom>
        </p:spPr>
      </p:pic>
      <p:sp>
        <p:nvSpPr>
          <p:cNvPr id="6" name="Text Box 7">
            <a:extLst>
              <a:ext uri="{FF2B5EF4-FFF2-40B4-BE49-F238E27FC236}">
                <a16:creationId xmlns:a16="http://schemas.microsoft.com/office/drawing/2014/main" id="{C6107398-8F3E-49C2-9A11-FE1FFDCCEBD7}"/>
              </a:ext>
            </a:extLst>
          </p:cNvPr>
          <p:cNvSpPr txBox="1">
            <a:spLocks noChangeArrowheads="1"/>
          </p:cNvSpPr>
          <p:nvPr/>
        </p:nvSpPr>
        <p:spPr bwMode="auto">
          <a:xfrm>
            <a:off x="0" y="32989"/>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 INTRODUCCIÓN</a:t>
            </a:r>
          </a:p>
        </p:txBody>
      </p:sp>
    </p:spTree>
    <p:extLst>
      <p:ext uri="{BB962C8B-B14F-4D97-AF65-F5344CB8AC3E}">
        <p14:creationId xmlns:p14="http://schemas.microsoft.com/office/powerpoint/2010/main" val="4070140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5071" y="535958"/>
            <a:ext cx="10136459"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639229" y="1060848"/>
            <a:ext cx="8263054" cy="5395708"/>
          </a:xfrm>
          <a:prstGeom prst="rect">
            <a:avLst/>
          </a:prstGeom>
        </p:spPr>
      </p:pic>
      <p:sp>
        <p:nvSpPr>
          <p:cNvPr id="6" name="Text Box 7">
            <a:extLst>
              <a:ext uri="{FF2B5EF4-FFF2-40B4-BE49-F238E27FC236}">
                <a16:creationId xmlns:a16="http://schemas.microsoft.com/office/drawing/2014/main" id="{857C3742-6AFB-4CD5-B6A0-5800A2C4D35D}"/>
              </a:ext>
            </a:extLst>
          </p:cNvPr>
          <p:cNvSpPr txBox="1">
            <a:spLocks noChangeArrowheads="1"/>
          </p:cNvSpPr>
          <p:nvPr/>
        </p:nvSpPr>
        <p:spPr bwMode="auto">
          <a:xfrm>
            <a:off x="0" y="61211"/>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72689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8426" y="536931"/>
            <a:ext cx="10136459"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La importancia de la memoria justificativa y el desglose de costes de los servicios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2062977" y="1014500"/>
            <a:ext cx="8318808" cy="5564719"/>
          </a:xfrm>
          <a:prstGeom prst="rect">
            <a:avLst/>
          </a:prstGeom>
        </p:spPr>
      </p:pic>
      <p:sp>
        <p:nvSpPr>
          <p:cNvPr id="5" name="Text Box 7">
            <a:extLst>
              <a:ext uri="{FF2B5EF4-FFF2-40B4-BE49-F238E27FC236}">
                <a16:creationId xmlns:a16="http://schemas.microsoft.com/office/drawing/2014/main" id="{345FE0DA-BDF3-42B8-A4AC-6AFA78E23EA3}"/>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59637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84701BD-5FCE-4B45-9FDB-39CC5C55E59D}"/>
              </a:ext>
            </a:extLst>
          </p:cNvPr>
          <p:cNvSpPr/>
          <p:nvPr/>
        </p:nvSpPr>
        <p:spPr>
          <a:xfrm>
            <a:off x="0" y="670236"/>
            <a:ext cx="12192000" cy="7991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LA COMPRA PÚBLICA ESTRATÉGICA O COMPRA PÚBLICA BASADA EN VALOR</a:t>
            </a:r>
          </a:p>
          <a:p>
            <a:pPr marL="342900" indent="-342900" algn="ctr">
              <a:lnSpc>
                <a:spcPct val="107000"/>
              </a:lnSpc>
              <a:spcAft>
                <a:spcPts val="800"/>
              </a:spcAft>
              <a:buAutoNum type="arabicPeriod"/>
              <a:defRPr/>
            </a:pPr>
            <a:endPar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126" name="Marcador de número de diapositiva 3">
            <a:extLst>
              <a:ext uri="{FF2B5EF4-FFF2-40B4-BE49-F238E27FC236}">
                <a16:creationId xmlns:a16="http://schemas.microsoft.com/office/drawing/2014/main" id="{944ADF9A-0270-4EE7-842B-935A2AEF77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DC91298-7AB5-4EA1-A0B3-D7C52CE02C85}" type="slidenum">
              <a:rPr lang="es-ES" altLang="es-ES" sz="1200" smtClean="0">
                <a:solidFill>
                  <a:srgbClr val="898989"/>
                </a:solidFill>
              </a:rPr>
              <a:pPr>
                <a:lnSpc>
                  <a:spcPct val="100000"/>
                </a:lnSpc>
                <a:spcBef>
                  <a:spcPct val="0"/>
                </a:spcBef>
                <a:buFontTx/>
                <a:buNone/>
              </a:pPr>
              <a:t>3</a:t>
            </a:fld>
            <a:endParaRPr lang="es-ES" altLang="es-ES" sz="1200">
              <a:solidFill>
                <a:srgbClr val="898989"/>
              </a:solidFill>
            </a:endParaRPr>
          </a:p>
        </p:txBody>
      </p:sp>
      <p:sp>
        <p:nvSpPr>
          <p:cNvPr id="5130" name="Rectángulo 18">
            <a:extLst>
              <a:ext uri="{FF2B5EF4-FFF2-40B4-BE49-F238E27FC236}">
                <a16:creationId xmlns:a16="http://schemas.microsoft.com/office/drawing/2014/main" id="{F433ACCC-28EB-4263-8763-63B753494316}"/>
              </a:ext>
            </a:extLst>
          </p:cNvPr>
          <p:cNvSpPr>
            <a:spLocks noChangeArrowheads="1"/>
          </p:cNvSpPr>
          <p:nvPr/>
        </p:nvSpPr>
        <p:spPr bwMode="auto">
          <a:xfrm>
            <a:off x="452438" y="1793875"/>
            <a:ext cx="11245850" cy="497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a:lnSpc>
                <a:spcPct val="107000"/>
              </a:lnSpc>
              <a:defRPr/>
            </a:pPr>
            <a:endParaRPr lang="es-ES" altLang="es-ES" sz="1600" dirty="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r>
              <a:rPr lang="es-ES" sz="1900" dirty="0">
                <a:latin typeface="Arial" panose="020B0604020202020204" pitchFamily="34" charset="0"/>
                <a:cs typeface="Arial" panose="020B0604020202020204" pitchFamily="34" charset="0"/>
              </a:rPr>
              <a:t>En el ámbito de la compra pública, se trata de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transformar </a:t>
            </a:r>
            <a:r>
              <a:rPr lang="es-ES" sz="1900" dirty="0">
                <a:latin typeface="Arial" panose="020B0604020202020204" pitchFamily="34" charset="0"/>
                <a:cs typeface="Arial" panose="020B0604020202020204" pitchFamily="34" charset="0"/>
              </a:rPr>
              <a:t>la manera en que se </a:t>
            </a:r>
            <a:r>
              <a:rPr lang="es-ES" sz="1900" u="sng" dirty="0">
                <a:latin typeface="Arial" panose="020B0604020202020204" pitchFamily="34" charset="0"/>
                <a:cs typeface="Arial" panose="020B0604020202020204" pitchFamily="34" charset="0"/>
              </a:rPr>
              <a:t>seleccionan y adquieren </a:t>
            </a:r>
            <a:r>
              <a:rPr lang="es-ES" sz="1900" dirty="0">
                <a:latin typeface="Arial" panose="020B0604020202020204" pitchFamily="34" charset="0"/>
                <a:cs typeface="Arial" panose="020B0604020202020204" pitchFamily="34" charset="0"/>
              </a:rPr>
              <a:t>productos y servicios,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centrando la atención no solo en el coste inicial </a:t>
            </a:r>
            <a:r>
              <a:rPr lang="es-ES" sz="1900" dirty="0">
                <a:latin typeface="Arial" panose="020B0604020202020204" pitchFamily="34" charset="0"/>
                <a:cs typeface="Arial" panose="020B0604020202020204" pitchFamily="34" charset="0"/>
              </a:rPr>
              <a:t>(que incluso puede ser mayor que en la compra pública tradicional), sino también en los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beneficios y resultados a largo plazo </a:t>
            </a:r>
            <a:r>
              <a:rPr lang="es-ES" sz="1900" dirty="0">
                <a:latin typeface="Arial" panose="020B0604020202020204" pitchFamily="34" charset="0"/>
                <a:cs typeface="Arial" panose="020B0604020202020204" pitchFamily="34" charset="0"/>
              </a:rPr>
              <a:t>que estos generan, por ejemplo, reduciendo hospitalizaciones innecesarias.</a:t>
            </a:r>
          </a:p>
          <a:p>
            <a:pPr algn="just">
              <a:lnSpc>
                <a:spcPct val="107000"/>
              </a:lnSpc>
              <a:buFont typeface="Wingdings" panose="05000000000000000000" pitchFamily="2" charset="2"/>
              <a:buChar char="Ø"/>
              <a:defRPr/>
            </a:pPr>
            <a:endParaRPr lang="es-ES" altLang="es-ES" sz="19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r>
              <a:rPr lang="es-ES" altLang="es-ES" sz="1900" dirty="0">
                <a:latin typeface="Arial" panose="020B0604020202020204" pitchFamily="34" charset="0"/>
                <a:ea typeface="Calibri" panose="020F0502020204030204" pitchFamily="34" charset="0"/>
                <a:cs typeface="Times New Roman" panose="02020603050405020304" pitchFamily="18" charset="0"/>
              </a:rPr>
              <a:t>Se trata de la orientación hacia un</a:t>
            </a:r>
            <a:r>
              <a:rPr lang="es-ES" alt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 modelo de contratación innovadora orientado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 la creación de valor en salud, </a:t>
            </a:r>
            <a:r>
              <a:rPr lang="es-ES" alt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que pivote sobre el paciente</a:t>
            </a:r>
            <a:r>
              <a:rPr lang="es-ES" altLang="es-ES" sz="1900"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s-ES" alt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rompiendo la barrera del producto hacia un modelo de compra por proceso</a:t>
            </a:r>
            <a:r>
              <a:rPr lang="es-ES" altLang="es-ES" sz="1900"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s-ES" altLang="es-ES" sz="1900" dirty="0">
              <a:ea typeface="Calibri" panose="020F0502020204030204" pitchFamily="34" charset="0"/>
              <a:cs typeface="Times New Roman" panose="02020603050405020304" pitchFamily="18" charset="0"/>
            </a:endParaRPr>
          </a:p>
          <a:p>
            <a:pPr marL="0" indent="0" algn="just">
              <a:lnSpc>
                <a:spcPct val="107000"/>
              </a:lnSpc>
              <a:defRPr/>
            </a:pPr>
            <a:endParaRPr lang="es-ES" sz="1900" dirty="0">
              <a:latin typeface="Arial" panose="020B0604020202020204" pitchFamily="34" charset="0"/>
              <a:cs typeface="Arial" panose="020B0604020202020204" pitchFamily="34" charset="0"/>
            </a:endParaRPr>
          </a:p>
          <a:p>
            <a:pPr algn="just">
              <a:lnSpc>
                <a:spcPct val="107000"/>
              </a:lnSpc>
              <a:buFont typeface="Wingdings" panose="05000000000000000000" pitchFamily="2" charset="2"/>
              <a:buChar char="Ø"/>
              <a:defRPr/>
            </a:pPr>
            <a:r>
              <a:rPr lang="es-ES" sz="1900" dirty="0">
                <a:latin typeface="Arial" panose="020B0604020202020204" pitchFamily="34" charset="0"/>
                <a:cs typeface="Arial" panose="020B0604020202020204" pitchFamily="34" charset="0"/>
              </a:rPr>
              <a:t>La CPBV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empodera al paciente</a:t>
            </a:r>
            <a:r>
              <a:rPr lang="es-ES" sz="1900" dirty="0">
                <a:latin typeface="Arial" panose="020B0604020202020204" pitchFamily="34" charset="0"/>
                <a:cs typeface="Arial" panose="020B0604020202020204" pitchFamily="34" charset="0"/>
              </a:rPr>
              <a:t>, al colocarlo en el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centro del proceso de compra</a:t>
            </a:r>
            <a:r>
              <a:rPr lang="es-ES" sz="1900" dirty="0">
                <a:latin typeface="Arial" panose="020B0604020202020204" pitchFamily="34" charset="0"/>
                <a:cs typeface="Arial" panose="020B0604020202020204" pitchFamily="34" charset="0"/>
              </a:rPr>
              <a:t>. Al considerar los resultados más importantes para los pacientes, como la calidad de vida, la satisfacción con el tratamiento y la facilidad de acceso a los servicios, la CPBV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asegura que las decisiones de compra reflejen las necesidades y preferencias de los usuarios finales</a:t>
            </a:r>
            <a:r>
              <a:rPr lang="es-ES" sz="1900" dirty="0">
                <a:latin typeface="Arial" panose="020B0604020202020204" pitchFamily="34" charset="0"/>
                <a:cs typeface="Arial" panose="020B0604020202020204" pitchFamily="34" charset="0"/>
              </a:rPr>
              <a:t>. Esto no solo mejora la experiencia del paciente, sino que también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contribuye a una atención más personalizada y efectiva.</a:t>
            </a:r>
            <a:endParaRPr lang="es-ES" alt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0" indent="0" algn="just">
              <a:lnSpc>
                <a:spcPct val="107000"/>
              </a:lnSpc>
              <a:defRPr/>
            </a:pPr>
            <a:endParaRPr lang="es-ES" altLang="es-ES" dirty="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endParaRPr lang="es-ES" altLang="es-E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124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01002" y="1676311"/>
            <a:ext cx="10527089" cy="4565865"/>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1. Aprovisionamiento del material</a:t>
            </a:r>
            <a:r>
              <a:rPr lang="es-ES" dirty="0">
                <a:solidFill>
                  <a:srgbClr val="0070C0"/>
                </a:solidFill>
                <a:latin typeface="Bahnschrift Light SemiCondensed" panose="020B0502040204020203" pitchFamily="34" charset="0"/>
                <a:ea typeface="Calibri" panose="020F0502020204030204" pitchFamily="34"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sistema de pago novedoso de coste por procedimiento, en base a la definición de un estándar de materiales a emplear para cada uno, estableciendo un </a:t>
            </a:r>
            <a:r>
              <a:rPr lang="es-ES" u="sng" dirty="0">
                <a:latin typeface="Bahnschrift Light SemiCondensed" panose="020B0502040204020203" pitchFamily="34" charset="0"/>
                <a:ea typeface="Calibri" panose="020F0502020204030204" pitchFamily="34" charset="0"/>
                <a:cs typeface="Times New Roman" panose="02020603050405020304" pitchFamily="18" charset="0"/>
              </a:rPr>
              <a:t>coste medio por tipo de procedimiento</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a:t>
            </a:r>
            <a:endParaRPr lang="es-ES" u="sng"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gn="just">
              <a:lnSpc>
                <a:spcPct val="150000"/>
              </a:lnSpc>
              <a:spcAft>
                <a:spcPts val="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2. Inclusión como prestación obligatoria en algunos lotes de suministros de la disponibilidad de uso de determinado equipamiento</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necesario para la utilización del material y la realización de los procedimientos.</a:t>
            </a: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gn="just">
              <a:lnSpc>
                <a:spcPct val="150000"/>
              </a:lnSpc>
              <a:spcAft>
                <a:spcPts val="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3. Obligación del contratista durante toda la vida del contrato, de asegurar la renovación tecnológica</a:t>
            </a: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mediante la incorporación al mismo de las nuevas versiones de los</a:t>
            </a:r>
            <a:r>
              <a:rPr lang="es-ES" dirty="0">
                <a:solidFill>
                  <a:srgbClr val="000000"/>
                </a:solidFill>
                <a:latin typeface="Bahnschrift Light SemiCondensed" panose="020B0502040204020203" pitchFamily="34" charset="0"/>
                <a:ea typeface="Times New Roman" panose="02020603050405020304" pitchFamily="18" charset="0"/>
                <a:cs typeface="Times New Roman" panose="02020603050405020304" pitchFamily="18" charset="0"/>
              </a:rPr>
              <a:t> catéteres, implantes y material fungible específico para cada procedimiento ofertado.</a:t>
            </a: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 </a:t>
            </a:r>
          </a:p>
        </p:txBody>
      </p:sp>
      <p:sp>
        <p:nvSpPr>
          <p:cNvPr id="4" name="Rectángulo 3"/>
          <p:cNvSpPr/>
          <p:nvPr/>
        </p:nvSpPr>
        <p:spPr>
          <a:xfrm>
            <a:off x="658761" y="836371"/>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4. Aspectos más novedosos de la Licitación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481001" y="2133045"/>
            <a:ext cx="720001" cy="720001"/>
          </a:xfrm>
          <a:prstGeom prst="rect">
            <a:avLst/>
          </a:prstGeom>
        </p:spPr>
      </p:pic>
      <p:pic>
        <p:nvPicPr>
          <p:cNvPr id="5" name="Imagen 4"/>
          <p:cNvPicPr>
            <a:picLocks noChangeAspect="1"/>
          </p:cNvPicPr>
          <p:nvPr/>
        </p:nvPicPr>
        <p:blipFill>
          <a:blip r:embed="rId3"/>
          <a:stretch>
            <a:fillRect/>
          </a:stretch>
        </p:blipFill>
        <p:spPr>
          <a:xfrm>
            <a:off x="481001" y="3513647"/>
            <a:ext cx="682682" cy="682682"/>
          </a:xfrm>
          <a:prstGeom prst="rect">
            <a:avLst/>
          </a:prstGeom>
        </p:spPr>
      </p:pic>
      <p:pic>
        <p:nvPicPr>
          <p:cNvPr id="6" name="Imagen 5"/>
          <p:cNvPicPr>
            <a:picLocks noChangeAspect="1"/>
          </p:cNvPicPr>
          <p:nvPr/>
        </p:nvPicPr>
        <p:blipFill>
          <a:blip r:embed="rId4"/>
          <a:stretch>
            <a:fillRect/>
          </a:stretch>
        </p:blipFill>
        <p:spPr>
          <a:xfrm>
            <a:off x="467647" y="4952999"/>
            <a:ext cx="696036" cy="696036"/>
          </a:xfrm>
          <a:prstGeom prst="rect">
            <a:avLst/>
          </a:prstGeom>
        </p:spPr>
      </p:pic>
      <p:sp>
        <p:nvSpPr>
          <p:cNvPr id="11" name="Text Box 7">
            <a:extLst>
              <a:ext uri="{FF2B5EF4-FFF2-40B4-BE49-F238E27FC236}">
                <a16:creationId xmlns:a16="http://schemas.microsoft.com/office/drawing/2014/main" id="{168721D9-B285-4F74-9334-FA0BE8084002}"/>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3773" y="1437502"/>
            <a:ext cx="11802358" cy="5837495"/>
          </a:xfrm>
          <a:prstGeom prst="rect">
            <a:avLst/>
          </a:prstGeom>
          <a:ln>
            <a:noFill/>
          </a:ln>
        </p:spPr>
        <p:txBody>
          <a:bodyPr>
            <a:spAutoFit/>
          </a:bodyPr>
          <a:lstStyle/>
          <a:p>
            <a:pPr marL="342900" indent="-342900" algn="just">
              <a:lnSpc>
                <a:spcPct val="150000"/>
              </a:lnSpc>
              <a:spcAft>
                <a:spcPts val="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b="1"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4. En la prestación de consultoría, se establece un sistema de retribución de riesgo compartido</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a:t>
            </a:r>
            <a:r>
              <a:rPr lang="es-ES" dirty="0">
                <a:solidFill>
                  <a:srgbClr val="0070C0"/>
                </a:solidFill>
                <a:latin typeface="Bahnschrift Light SemiCondensed" panose="020B0502040204020203" pitchFamily="34" charset="0"/>
                <a:ea typeface="Calibri" panose="020F0502020204030204" pitchFamily="34"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el 30% del pago de las dos últimas anualidades se basará en la consecución de determinados resultados en salud, medidos por una serie de indicadores de eficiencia y eficacia definidos en el Pliego:</a:t>
            </a:r>
          </a:p>
          <a:p>
            <a:pPr marL="449580" algn="just">
              <a:lnSpc>
                <a:spcPct val="150000"/>
              </a:lnSpc>
              <a:spcAft>
                <a:spcPts val="80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49580" algn="just">
              <a:lnSpc>
                <a:spcPct val="150000"/>
              </a:lnSpc>
              <a:spcAft>
                <a:spcPts val="80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endParaRPr lang="es-ES" dirty="0"/>
          </a:p>
          <a:p>
            <a:r>
              <a:rPr lang="es-ES" dirty="0">
                <a:latin typeface="Bahnschrift Light SemiCondensed" panose="020B0502040204020203" pitchFamily="34" charset="0"/>
              </a:rPr>
              <a:t>Basado en la consecución de un </a:t>
            </a:r>
            <a:r>
              <a:rPr lang="es-ES" b="1" dirty="0">
                <a:solidFill>
                  <a:srgbClr val="0070C0"/>
                </a:solidFill>
                <a:latin typeface="Bahnschrift Light SemiCondensed" panose="020B0502040204020203" pitchFamily="34" charset="0"/>
              </a:rPr>
              <a:t>indicador ponderado </a:t>
            </a:r>
            <a:r>
              <a:rPr lang="es-ES" dirty="0">
                <a:latin typeface="Bahnschrift Light SemiCondensed" panose="020B0502040204020203" pitchFamily="34" charset="0"/>
              </a:rPr>
              <a:t>formado por los tres anteriores:</a:t>
            </a:r>
          </a:p>
          <a:p>
            <a:r>
              <a:rPr lang="es-ES" dirty="0">
                <a:latin typeface="Bahnschrift Light SemiCondensed" panose="020B0502040204020203" pitchFamily="34" charset="0"/>
              </a:rPr>
              <a:t> </a:t>
            </a:r>
          </a:p>
          <a:p>
            <a:r>
              <a:rPr lang="es-ES" dirty="0">
                <a:latin typeface="Bahnschrift Light SemiCondensed" panose="020B0502040204020203" pitchFamily="34" charset="0"/>
              </a:rPr>
              <a:t>IPIEE real: 0,40* </a:t>
            </a:r>
            <a:r>
              <a:rPr lang="es-ES" dirty="0" err="1">
                <a:latin typeface="Bahnschrift Light SemiCondensed" panose="020B0502040204020203" pitchFamily="34" charset="0"/>
              </a:rPr>
              <a:t>Est</a:t>
            </a:r>
            <a:r>
              <a:rPr lang="es-ES" dirty="0">
                <a:latin typeface="Bahnschrift Light SemiCondensed" panose="020B0502040204020203" pitchFamily="34" charset="0"/>
              </a:rPr>
              <a:t>. </a:t>
            </a:r>
            <a:r>
              <a:rPr lang="es-ES" dirty="0" err="1">
                <a:latin typeface="Bahnschrift Light SemiCondensed" panose="020B0502040204020203" pitchFamily="34" charset="0"/>
              </a:rPr>
              <a:t>Preop</a:t>
            </a:r>
            <a:r>
              <a:rPr lang="es-ES" dirty="0">
                <a:latin typeface="Bahnschrift Light SemiCondensed" panose="020B0502040204020203" pitchFamily="34" charset="0"/>
              </a:rPr>
              <a:t>. </a:t>
            </a:r>
            <a:r>
              <a:rPr lang="es-ES" dirty="0" err="1">
                <a:latin typeface="Bahnschrift Light SemiCondensed" panose="020B0502040204020203" pitchFamily="34" charset="0"/>
              </a:rPr>
              <a:t>Pac</a:t>
            </a:r>
            <a:r>
              <a:rPr lang="es-ES" dirty="0">
                <a:latin typeface="Bahnschrift Light SemiCondensed" panose="020B0502040204020203" pitchFamily="34" charset="0"/>
              </a:rPr>
              <a:t>. </a:t>
            </a:r>
            <a:r>
              <a:rPr lang="es-ES" dirty="0" err="1">
                <a:latin typeface="Bahnschrift Light SemiCondensed" panose="020B0502040204020203" pitchFamily="34" charset="0"/>
              </a:rPr>
              <a:t>Progr</a:t>
            </a:r>
            <a:r>
              <a:rPr lang="es-ES" dirty="0">
                <a:latin typeface="Bahnschrift Light SemiCondensed" panose="020B0502040204020203" pitchFamily="34" charset="0"/>
              </a:rPr>
              <a:t> +0,30* </a:t>
            </a:r>
            <a:r>
              <a:rPr lang="es-ES" dirty="0" err="1">
                <a:latin typeface="Bahnschrift Light SemiCondensed" panose="020B0502040204020203" pitchFamily="34" charset="0"/>
              </a:rPr>
              <a:t>Susp</a:t>
            </a:r>
            <a:r>
              <a:rPr lang="es-ES" dirty="0">
                <a:latin typeface="Bahnschrift Light SemiCondensed" panose="020B0502040204020203" pitchFamily="34" charset="0"/>
              </a:rPr>
              <a:t>. </a:t>
            </a:r>
            <a:r>
              <a:rPr lang="es-ES" dirty="0" err="1">
                <a:latin typeface="Bahnschrift Light SemiCondensed" panose="020B0502040204020203" pitchFamily="34" charset="0"/>
              </a:rPr>
              <a:t>Proc</a:t>
            </a:r>
            <a:r>
              <a:rPr lang="es-ES" dirty="0">
                <a:latin typeface="Bahnschrift Light SemiCondensed" panose="020B0502040204020203" pitchFamily="34" charset="0"/>
              </a:rPr>
              <a:t>. </a:t>
            </a:r>
            <a:r>
              <a:rPr lang="es-ES" dirty="0" err="1">
                <a:latin typeface="Bahnschrift Light SemiCondensed" panose="020B0502040204020203" pitchFamily="34" charset="0"/>
              </a:rPr>
              <a:t>Prog</a:t>
            </a:r>
            <a:r>
              <a:rPr lang="es-ES" dirty="0">
                <a:latin typeface="Bahnschrift Light SemiCondensed" panose="020B0502040204020203" pitchFamily="34" charset="0"/>
              </a:rPr>
              <a:t> +0,30* </a:t>
            </a:r>
            <a:r>
              <a:rPr lang="es-ES" dirty="0" err="1">
                <a:latin typeface="Bahnschrift Light SemiCondensed" panose="020B0502040204020203" pitchFamily="34" charset="0"/>
              </a:rPr>
              <a:t>Preh</a:t>
            </a:r>
            <a:r>
              <a:rPr lang="es-ES" dirty="0">
                <a:latin typeface="Bahnschrift Light SemiCondensed" panose="020B0502040204020203" pitchFamily="34" charset="0"/>
              </a:rPr>
              <a:t>. </a:t>
            </a:r>
            <a:r>
              <a:rPr lang="es-ES" dirty="0" err="1">
                <a:latin typeface="Bahnschrift Light SemiCondensed" panose="020B0502040204020203" pitchFamily="34" charset="0"/>
              </a:rPr>
              <a:t>Cons</a:t>
            </a:r>
            <a:r>
              <a:rPr lang="es-ES" dirty="0">
                <a:latin typeface="Bahnschrift Light SemiCondensed" panose="020B0502040204020203" pitchFamily="34" charset="0"/>
              </a:rPr>
              <a:t>. </a:t>
            </a:r>
            <a:r>
              <a:rPr lang="es-ES" dirty="0" err="1">
                <a:latin typeface="Bahnschrift Light SemiCondensed" panose="020B0502040204020203" pitchFamily="34" charset="0"/>
              </a:rPr>
              <a:t>Preproc</a:t>
            </a:r>
            <a:r>
              <a:rPr lang="es-ES" dirty="0">
                <a:latin typeface="Bahnschrift Light SemiCondensed" panose="020B0502040204020203" pitchFamily="34" charset="0"/>
              </a:rPr>
              <a:t>. </a:t>
            </a:r>
          </a:p>
          <a:p>
            <a:endParaRPr lang="es-ES" dirty="0">
              <a:latin typeface="Bahnschrift Light SemiCondensed" panose="020B0502040204020203" pitchFamily="34" charset="0"/>
            </a:endParaRPr>
          </a:p>
          <a:p>
            <a:r>
              <a:rPr lang="es-ES" dirty="0">
                <a:latin typeface="Bahnschrift Light SemiCondensed" panose="020B0502040204020203" pitchFamily="34" charset="0"/>
              </a:rPr>
              <a:t>Se establece un </a:t>
            </a:r>
            <a:r>
              <a:rPr lang="es-ES" b="1" dirty="0">
                <a:solidFill>
                  <a:srgbClr val="0070C0"/>
                </a:solidFill>
                <a:latin typeface="Bahnschrift Light SemiCondensed" panose="020B0502040204020203" pitchFamily="34" charset="0"/>
              </a:rPr>
              <a:t>valor objetivo máximo que debe alcanzar dicho indicador ponderado</a:t>
            </a:r>
            <a:r>
              <a:rPr lang="es-ES" dirty="0">
                <a:latin typeface="Bahnschrift Light SemiCondensed" panose="020B0502040204020203" pitchFamily="34" charset="0"/>
              </a:rPr>
              <a:t>, contra el cual se realizará la comparación de la consecución real:</a:t>
            </a:r>
          </a:p>
          <a:p>
            <a:endParaRPr lang="es-ES" dirty="0">
              <a:latin typeface="Bahnschrift Light SemiCondensed" panose="020B0502040204020203" pitchFamily="34" charset="0"/>
            </a:endParaRPr>
          </a:p>
          <a:p>
            <a:r>
              <a:rPr lang="es-ES" dirty="0">
                <a:latin typeface="Bahnschrift Light SemiCondensed" panose="020B0502040204020203" pitchFamily="34" charset="0"/>
              </a:rPr>
              <a:t>IPIEE objetivo:0,40*50+0,30*10+0,30*10=26</a:t>
            </a:r>
          </a:p>
          <a:p>
            <a:endParaRPr lang="es-ES" dirty="0">
              <a:latin typeface="Bahnschrift Light SemiCondensed" panose="020B0502040204020203" pitchFamily="34" charset="0"/>
            </a:endParaRPr>
          </a:p>
          <a:p>
            <a:r>
              <a:rPr lang="es-ES" dirty="0">
                <a:latin typeface="Bahnschrift Light SemiCondensed" panose="020B0502040204020203" pitchFamily="34" charset="0"/>
              </a:rPr>
              <a:t>En el caso de que </a:t>
            </a:r>
            <a:r>
              <a:rPr lang="es-ES" b="1" dirty="0">
                <a:solidFill>
                  <a:srgbClr val="0070C0"/>
                </a:solidFill>
                <a:latin typeface="Bahnschrift Light SemiCondensed" panose="020B0502040204020203" pitchFamily="34" charset="0"/>
              </a:rPr>
              <a:t>el IPIEE real sea superior al IPIEE objetivo</a:t>
            </a:r>
            <a:r>
              <a:rPr lang="es-ES" dirty="0">
                <a:latin typeface="Bahnschrift Light SemiCondensed" panose="020B0502040204020203" pitchFamily="34" charset="0"/>
              </a:rPr>
              <a:t>, se aplicará la tabla de </a:t>
            </a:r>
            <a:r>
              <a:rPr lang="es-ES" b="1" dirty="0">
                <a:solidFill>
                  <a:srgbClr val="0070C0"/>
                </a:solidFill>
                <a:latin typeface="Bahnschrift Light SemiCondensed" panose="020B0502040204020203" pitchFamily="34" charset="0"/>
              </a:rPr>
              <a:t>deducciones en la facturación</a:t>
            </a:r>
            <a:r>
              <a:rPr lang="es-ES" dirty="0">
                <a:latin typeface="Bahnschrift Light SemiCondensed" panose="020B0502040204020203" pitchFamily="34" charset="0"/>
              </a:rPr>
              <a:t>.</a:t>
            </a:r>
          </a:p>
          <a:p>
            <a:pPr marL="449580" algn="just">
              <a:lnSpc>
                <a:spcPct val="150000"/>
              </a:lnSpc>
              <a:spcAft>
                <a:spcPts val="80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6" name="Rectángulo redondeado 5"/>
          <p:cNvSpPr/>
          <p:nvPr/>
        </p:nvSpPr>
        <p:spPr>
          <a:xfrm>
            <a:off x="313898" y="2934600"/>
            <a:ext cx="3156628" cy="667927"/>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s-ES" sz="1500" dirty="0">
                <a:solidFill>
                  <a:sysClr val="windowText" lastClr="000000"/>
                </a:solidFill>
                <a:latin typeface="Bahnschrift Light" panose="020B0502040204020203" pitchFamily="34" charset="0"/>
                <a:cs typeface="Arial" panose="020B0604020202020204" pitchFamily="34" charset="0"/>
              </a:rPr>
              <a:t>Reducción del número de estancias preoperatorias.</a:t>
            </a:r>
          </a:p>
        </p:txBody>
      </p:sp>
      <p:sp>
        <p:nvSpPr>
          <p:cNvPr id="7" name="Rectángulo redondeado 6"/>
          <p:cNvSpPr/>
          <p:nvPr/>
        </p:nvSpPr>
        <p:spPr>
          <a:xfrm>
            <a:off x="3620651" y="2888167"/>
            <a:ext cx="4900505" cy="760795"/>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s-ES" sz="1500" dirty="0">
                <a:solidFill>
                  <a:sysClr val="windowText" lastClr="000000"/>
                </a:solidFill>
                <a:latin typeface="Bahnschrift Light" panose="020B0502040204020203" pitchFamily="34" charset="0"/>
                <a:cs typeface="Arial" panose="020B0604020202020204" pitchFamily="34" charset="0"/>
              </a:rPr>
              <a:t>Nº de suspensiones de procedimientos programados por atención a pacientes urgentes de Cardiología Intervencionista.</a:t>
            </a:r>
          </a:p>
        </p:txBody>
      </p:sp>
      <p:sp>
        <p:nvSpPr>
          <p:cNvPr id="8" name="Rectángulo redondeado 7"/>
          <p:cNvSpPr/>
          <p:nvPr/>
        </p:nvSpPr>
        <p:spPr>
          <a:xfrm>
            <a:off x="8649868" y="2677548"/>
            <a:ext cx="3187551" cy="1182029"/>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s-ES" sz="1500" dirty="0">
                <a:solidFill>
                  <a:sysClr val="windowText" lastClr="000000"/>
                </a:solidFill>
                <a:latin typeface="Bahnschrift Light" panose="020B0502040204020203" pitchFamily="34" charset="0"/>
                <a:cs typeface="Arial" panose="020B0604020202020204" pitchFamily="34" charset="0"/>
              </a:rPr>
              <a:t>Nº de pacientes tratados que no han sido </a:t>
            </a:r>
            <a:r>
              <a:rPr lang="es-ES" sz="1500" dirty="0" err="1">
                <a:solidFill>
                  <a:sysClr val="windowText" lastClr="000000"/>
                </a:solidFill>
                <a:latin typeface="Bahnschrift Light" panose="020B0502040204020203" pitchFamily="34" charset="0"/>
                <a:cs typeface="Arial" panose="020B0604020202020204" pitchFamily="34" charset="0"/>
              </a:rPr>
              <a:t>prehabilitados</a:t>
            </a:r>
            <a:r>
              <a:rPr lang="es-ES" sz="1500" dirty="0">
                <a:solidFill>
                  <a:sysClr val="windowText" lastClr="000000"/>
                </a:solidFill>
                <a:latin typeface="Bahnschrift Light" panose="020B0502040204020203" pitchFamily="34" charset="0"/>
                <a:cs typeface="Arial" panose="020B0604020202020204" pitchFamily="34" charset="0"/>
              </a:rPr>
              <a:t> mediante atención previa en consulta </a:t>
            </a:r>
            <a:r>
              <a:rPr lang="es-ES" sz="1500" dirty="0" err="1">
                <a:solidFill>
                  <a:sysClr val="windowText" lastClr="000000"/>
                </a:solidFill>
                <a:latin typeface="Bahnschrift Light" panose="020B0502040204020203" pitchFamily="34" charset="0"/>
                <a:cs typeface="Arial" panose="020B0604020202020204" pitchFamily="34" charset="0"/>
              </a:rPr>
              <a:t>preprocedimiento</a:t>
            </a:r>
            <a:r>
              <a:rPr lang="es-ES" sz="1500" dirty="0">
                <a:solidFill>
                  <a:sysClr val="windowText" lastClr="000000"/>
                </a:solidFill>
                <a:latin typeface="Bahnschrift Light" panose="020B0502040204020203" pitchFamily="34" charset="0"/>
                <a:cs typeface="Arial" panose="020B0604020202020204" pitchFamily="34" charset="0"/>
              </a:rPr>
              <a:t>.</a:t>
            </a:r>
          </a:p>
        </p:txBody>
      </p:sp>
      <p:sp>
        <p:nvSpPr>
          <p:cNvPr id="12" name="Rectángulo 11"/>
          <p:cNvSpPr/>
          <p:nvPr/>
        </p:nvSpPr>
        <p:spPr>
          <a:xfrm>
            <a:off x="835742" y="899634"/>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4. Aspectos más novedosos de la Licitación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Text Box 7">
            <a:extLst>
              <a:ext uri="{FF2B5EF4-FFF2-40B4-BE49-F238E27FC236}">
                <a16:creationId xmlns:a16="http://schemas.microsoft.com/office/drawing/2014/main" id="{A1C1B29C-FE22-4B00-A039-F84E272547D1}"/>
              </a:ext>
            </a:extLst>
          </p:cNvPr>
          <p:cNvSpPr txBox="1">
            <a:spLocks noChangeArrowheads="1"/>
          </p:cNvSpPr>
          <p:nvPr/>
        </p:nvSpPr>
        <p:spPr bwMode="auto">
          <a:xfrm>
            <a:off x="0" y="367232"/>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994850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6126" y="1447114"/>
            <a:ext cx="10360025" cy="4810548"/>
          </a:xfrm>
          <a:prstGeom prst="rect">
            <a:avLst/>
          </a:prstGeom>
        </p:spPr>
        <p:txBody>
          <a:bodyPr>
            <a:spAutoFit/>
          </a:bodyPr>
          <a:lstStyle/>
          <a:p>
            <a:pPr marL="342900" indent="-342900" algn="just">
              <a:lnSpc>
                <a:spcPct val="150000"/>
              </a:lnSpc>
              <a:spcAft>
                <a:spcPts val="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5. Actualización de equipamiento mediante un servicio de disponibilidad</a:t>
            </a:r>
            <a:r>
              <a:rPr lang="es-ES" dirty="0">
                <a:solidFill>
                  <a:srgbClr val="0070C0"/>
                </a:solidFill>
                <a:latin typeface="Bahnschrift Light SemiCondensed" panose="020B0502040204020203" pitchFamily="34" charset="0"/>
                <a:ea typeface="Calibri" panose="020F0502020204030204" pitchFamily="34" charset="0"/>
                <a:cs typeface="Times New Roman" panose="02020603050405020304" pitchFamily="18" charset="0"/>
              </a:rPr>
              <a:t>,</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 en vez del sistema clásico de compra por inversiones o arrendamiento financiero, con obligación de actualización tecnológica y con establecimiento de penalidades por incumplimiento del % de disponibilidad obligatorio.</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gn="just">
              <a:lnSpc>
                <a:spcPct val="150000"/>
              </a:lnSpc>
              <a:spcAft>
                <a:spcPts val="0"/>
              </a:spcAft>
              <a:defRPr/>
            </a:pP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6. Aceptación de oferta integradora de las prestaciones de servicios correspondientes a la reingeniería de procesos y seguimiento domiciliario remoto de pacientes</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con un máximo de dos de los lotes o agrupaciones de suministros, a afectos de mejora de precios.</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q"/>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7. Limitación del peso del criterio de adjudicación precio al 30% en las prestaciones de servicios, y al 40% en las de suministros</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a:t>
            </a: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premiando en mayor medida la calidad técnica de las soluciones aportadas.</a:t>
            </a: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98562" y="851581"/>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4. Aspectos más novedosos de la Licitación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406636" y="3641190"/>
            <a:ext cx="749490" cy="749490"/>
          </a:xfrm>
          <a:prstGeom prst="rect">
            <a:avLst/>
          </a:prstGeom>
        </p:spPr>
      </p:pic>
      <p:pic>
        <p:nvPicPr>
          <p:cNvPr id="6" name="Imagen 5"/>
          <p:cNvPicPr>
            <a:picLocks noChangeAspect="1"/>
          </p:cNvPicPr>
          <p:nvPr/>
        </p:nvPicPr>
        <p:blipFill>
          <a:blip r:embed="rId3"/>
          <a:stretch>
            <a:fillRect/>
          </a:stretch>
        </p:blipFill>
        <p:spPr>
          <a:xfrm>
            <a:off x="440998" y="5357884"/>
            <a:ext cx="715128" cy="715128"/>
          </a:xfrm>
          <a:prstGeom prst="rect">
            <a:avLst/>
          </a:prstGeom>
        </p:spPr>
      </p:pic>
      <p:pic>
        <p:nvPicPr>
          <p:cNvPr id="7" name="Imagen 6"/>
          <p:cNvPicPr>
            <a:picLocks noChangeAspect="1"/>
          </p:cNvPicPr>
          <p:nvPr/>
        </p:nvPicPr>
        <p:blipFill>
          <a:blip r:embed="rId4"/>
          <a:stretch>
            <a:fillRect/>
          </a:stretch>
        </p:blipFill>
        <p:spPr>
          <a:xfrm>
            <a:off x="406636" y="1924496"/>
            <a:ext cx="749490" cy="749490"/>
          </a:xfrm>
          <a:prstGeom prst="rect">
            <a:avLst/>
          </a:prstGeom>
        </p:spPr>
      </p:pic>
      <p:sp>
        <p:nvSpPr>
          <p:cNvPr id="11" name="Text Box 7">
            <a:extLst>
              <a:ext uri="{FF2B5EF4-FFF2-40B4-BE49-F238E27FC236}">
                <a16:creationId xmlns:a16="http://schemas.microsoft.com/office/drawing/2014/main" id="{46A9D29A-56F2-4A8C-BF8F-02E1C3463273}"/>
              </a:ext>
            </a:extLst>
          </p:cNvPr>
          <p:cNvSpPr txBox="1">
            <a:spLocks noChangeArrowheads="1"/>
          </p:cNvSpPr>
          <p:nvPr/>
        </p:nvSpPr>
        <p:spPr bwMode="auto">
          <a:xfrm>
            <a:off x="0" y="318071"/>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5326" y="1164414"/>
            <a:ext cx="11764537" cy="6334042"/>
          </a:xfrm>
          <a:prstGeom prst="rect">
            <a:avLst/>
          </a:prstGeom>
        </p:spPr>
        <p:txBody>
          <a:bodyPr wrap="square">
            <a:spAutoFit/>
          </a:bodyPr>
          <a:lstStyle/>
          <a:p>
            <a:pPr algn="just">
              <a:lnSpc>
                <a:spcPct val="150000"/>
              </a:lnSpc>
              <a:spcAft>
                <a:spcPts val="0"/>
              </a:spcAft>
              <a:defRPr/>
            </a:pPr>
            <a:r>
              <a:rPr lang="es-ES" sz="1700" b="1"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Aceptación de oferta integradora de las prestaciones de servicios correspondientes a la reingeniería de procesos y seguimiento domiciliario remoto de pacientes</a:t>
            </a:r>
            <a:r>
              <a:rPr lang="es-ES" sz="1700"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sz="1700" dirty="0">
                <a:latin typeface="Bahnschrift Light SemiCondensed" panose="020B0502040204020203" pitchFamily="34" charset="0"/>
                <a:ea typeface="Calibri" panose="020F0502020204030204" pitchFamily="34" charset="0"/>
                <a:cs typeface="Times New Roman" panose="02020603050405020304" pitchFamily="18" charset="0"/>
              </a:rPr>
              <a:t>con un máximo de dos de los lotes o agrupaciones de suministros, a afectos de mejora de precios. </a:t>
            </a:r>
          </a:p>
          <a:p>
            <a:pPr algn="just">
              <a:lnSpc>
                <a:spcPct val="150000"/>
              </a:lnSpc>
              <a:spcAft>
                <a:spcPts val="0"/>
              </a:spcAft>
              <a:defRPr/>
            </a:pPr>
            <a:r>
              <a:rPr lang="es-ES" dirty="0">
                <a:latin typeface="Bahnschrift Light SemiCondensed" panose="020B0502040204020203" pitchFamily="34" charset="0"/>
              </a:rPr>
              <a:t>Forma de valorar las ofertas integradoras frente a las individuales y entre ellas mismas:</a:t>
            </a:r>
          </a:p>
          <a:p>
            <a:r>
              <a:rPr lang="es-ES" dirty="0">
                <a:latin typeface="Bahnschrift Light SemiCondensed" panose="020B0502040204020203" pitchFamily="34" charset="0"/>
              </a:rPr>
              <a:t> </a:t>
            </a:r>
          </a:p>
          <a:p>
            <a:pPr marL="285750" lvl="0" indent="-285750">
              <a:buFont typeface="Courier New" panose="02070309020205020404" pitchFamily="49" charset="0"/>
              <a:buChar char="o"/>
            </a:pPr>
            <a:r>
              <a:rPr lang="es-ES" dirty="0">
                <a:latin typeface="Bahnschrift Light SemiCondensed" panose="020B0502040204020203" pitchFamily="34" charset="0"/>
              </a:rPr>
              <a:t>Por un lado, se obtendrá la suma de la puntuación ponderada correspondiente a cada oferta integradora, más las de las ofertas individuales que, no estando incluidas en la oferta integradora, hayan obtenido la mejor puntuación total, obteniendo la </a:t>
            </a:r>
            <a:r>
              <a:rPr lang="es-ES" u="sng" dirty="0">
                <a:solidFill>
                  <a:srgbClr val="0070C0"/>
                </a:solidFill>
                <a:latin typeface="Bahnschrift Light SemiCondensed" panose="020B0502040204020203" pitchFamily="34" charset="0"/>
              </a:rPr>
              <a:t>puntuación ponderada de la oferta integradora real.</a:t>
            </a:r>
          </a:p>
          <a:p>
            <a:pPr lvl="0"/>
            <a:endParaRPr lang="es-ES" dirty="0">
              <a:latin typeface="Bahnschrift Light SemiCondensed" panose="020B0502040204020203" pitchFamily="34" charset="0"/>
            </a:endParaRPr>
          </a:p>
          <a:p>
            <a:pPr marL="285750" lvl="0" indent="-285750">
              <a:buFont typeface="Courier New" panose="02070309020205020404" pitchFamily="49" charset="0"/>
              <a:buChar char="o"/>
            </a:pPr>
            <a:r>
              <a:rPr lang="es-ES" dirty="0">
                <a:latin typeface="Bahnschrift Light SemiCondensed" panose="020B0502040204020203" pitchFamily="34" charset="0"/>
              </a:rPr>
              <a:t>Y por otro lado, se obtendrá la suma de las puntuaciones ponderadas de las ofertas que, por la evaluación individual, han obtenido la mejor puntuación total, obteniendo la </a:t>
            </a:r>
            <a:r>
              <a:rPr lang="es-ES" u="sng" dirty="0">
                <a:solidFill>
                  <a:srgbClr val="0070C0"/>
                </a:solidFill>
                <a:latin typeface="Bahnschrift Light SemiCondensed" panose="020B0502040204020203" pitchFamily="34" charset="0"/>
              </a:rPr>
              <a:t>puntuación ponderada de la oferta integradora teórica</a:t>
            </a:r>
            <a:r>
              <a:rPr lang="es-ES" dirty="0">
                <a:solidFill>
                  <a:srgbClr val="0070C0"/>
                </a:solidFill>
                <a:latin typeface="Bahnschrift Light SemiCondensed" panose="020B0502040204020203" pitchFamily="34" charset="0"/>
              </a:rPr>
              <a:t>.</a:t>
            </a:r>
          </a:p>
          <a:p>
            <a:pPr marL="285750" indent="-285750">
              <a:buFont typeface="Courier New" panose="02070309020205020404" pitchFamily="49" charset="0"/>
              <a:buChar char="o"/>
            </a:pPr>
            <a:endParaRPr lang="es-ES" dirty="0">
              <a:latin typeface="Bahnschrift Light SemiCondensed" panose="020B0502040204020203" pitchFamily="34" charset="0"/>
            </a:endParaRPr>
          </a:p>
          <a:p>
            <a:pPr marL="285750" indent="-285750">
              <a:buFont typeface="Courier New" panose="02070309020205020404" pitchFamily="49" charset="0"/>
              <a:buChar char="o"/>
            </a:pPr>
            <a:r>
              <a:rPr lang="es-ES" dirty="0">
                <a:latin typeface="Bahnschrift Light SemiCondensed" panose="020B0502040204020203" pitchFamily="34" charset="0"/>
              </a:rPr>
              <a:t>Resultará </a:t>
            </a:r>
            <a:r>
              <a:rPr lang="es-ES" dirty="0">
                <a:solidFill>
                  <a:srgbClr val="0070C0"/>
                </a:solidFill>
                <a:latin typeface="Bahnschrift Light SemiCondensed" panose="020B0502040204020203" pitchFamily="34" charset="0"/>
              </a:rPr>
              <a:t>ganadora la combinación que obtenga la puntuación total ponderada más alta </a:t>
            </a:r>
            <a:r>
              <a:rPr lang="es-ES" dirty="0">
                <a:latin typeface="Bahnschrift Light SemiCondensed" panose="020B0502040204020203" pitchFamily="34" charset="0"/>
              </a:rPr>
              <a:t>entre la oferta integradora teórica y cada una de las puntuaciones totales de las ofertas integradoras reales.</a:t>
            </a:r>
          </a:p>
          <a:p>
            <a:pPr marL="285750" indent="-285750">
              <a:buFont typeface="Courier New" panose="02070309020205020404" pitchFamily="49" charset="0"/>
              <a:buChar char="o"/>
            </a:pPr>
            <a:endParaRPr lang="es-ES" dirty="0">
              <a:latin typeface="Bahnschrift Light SemiCondensed" panose="020B0502040204020203" pitchFamily="34" charset="0"/>
            </a:endParaRPr>
          </a:p>
          <a:p>
            <a:pPr marL="285750" indent="-285750">
              <a:buFont typeface="Courier New" panose="02070309020205020404" pitchFamily="49" charset="0"/>
              <a:buChar char="o"/>
            </a:pPr>
            <a:r>
              <a:rPr lang="es-ES" dirty="0">
                <a:latin typeface="Bahnschrift Light SemiCondensed" panose="020B0502040204020203" pitchFamily="34" charset="0"/>
              </a:rPr>
              <a:t>La </a:t>
            </a:r>
            <a:r>
              <a:rPr lang="es-ES" dirty="0">
                <a:solidFill>
                  <a:srgbClr val="0070C0"/>
                </a:solidFill>
                <a:latin typeface="Bahnschrift Light SemiCondensed" panose="020B0502040204020203" pitchFamily="34" charset="0"/>
              </a:rPr>
              <a:t>ponderación</a:t>
            </a:r>
            <a:r>
              <a:rPr lang="es-ES" dirty="0">
                <a:latin typeface="Bahnschrift Light SemiCondensed" panose="020B0502040204020203" pitchFamily="34" charset="0"/>
              </a:rPr>
              <a:t> que se dará a cada lote, para calcular las puntuaciones de las ofertas integradoras (tanto de la oferta integradora teórica como de las ofertas integradoras reales), será en función del </a:t>
            </a:r>
            <a:r>
              <a:rPr lang="es-ES" dirty="0">
                <a:solidFill>
                  <a:srgbClr val="0070C0"/>
                </a:solidFill>
                <a:latin typeface="Bahnschrift Light SemiCondensed" panose="020B0502040204020203" pitchFamily="34" charset="0"/>
              </a:rPr>
              <a:t>peso de cada lote o agrupación en el presupuesto de licitación. </a:t>
            </a:r>
          </a:p>
          <a:p>
            <a:pPr marL="342900" indent="-342900" algn="just">
              <a:lnSpc>
                <a:spcPct val="150000"/>
              </a:lnSpc>
              <a:spcAft>
                <a:spcPts val="0"/>
              </a:spcAft>
              <a:buFont typeface="Wingdings" panose="05000000000000000000" pitchFamily="2" charset="2"/>
              <a:buChar char="q"/>
              <a:defRPr/>
            </a:pP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defRPr/>
            </a:pP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053318" y="587307"/>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4. Aspectos más novedosos de la Licitación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7">
            <a:extLst>
              <a:ext uri="{FF2B5EF4-FFF2-40B4-BE49-F238E27FC236}">
                <a16:creationId xmlns:a16="http://schemas.microsoft.com/office/drawing/2014/main" id="{5DCC8216-3EF8-4A23-A970-D5F50A2CE54C}"/>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
        <p:nvSpPr>
          <p:cNvPr id="3" name="Botón de acción: ir al final 2">
            <a:hlinkClick r:id="rId2" action="ppaction://hlinkfile" highlightClick="1"/>
            <a:extLst>
              <a:ext uri="{FF2B5EF4-FFF2-40B4-BE49-F238E27FC236}">
                <a16:creationId xmlns:a16="http://schemas.microsoft.com/office/drawing/2014/main" id="{68BDA665-D846-431A-851C-A84AC98646CC}"/>
              </a:ext>
            </a:extLst>
          </p:cNvPr>
          <p:cNvSpPr/>
          <p:nvPr/>
        </p:nvSpPr>
        <p:spPr>
          <a:xfrm>
            <a:off x="3215148" y="6154994"/>
            <a:ext cx="1091381" cy="521109"/>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1848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208995"/>
            <a:ext cx="12192000" cy="4440009"/>
          </a:xfrm>
          <a:prstGeom prst="rect">
            <a:avLst/>
          </a:prstGeom>
        </p:spPr>
      </p:pic>
      <p:pic>
        <p:nvPicPr>
          <p:cNvPr id="3" name="Picture 2" descr="Fon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2714" y="145739"/>
            <a:ext cx="1366255" cy="78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5688" y="1594624"/>
            <a:ext cx="11218127" cy="4611519"/>
          </a:xfrm>
          <a:prstGeom prst="rect">
            <a:avLst/>
          </a:prstGeom>
        </p:spPr>
        <p:txBody>
          <a:bodyPr wrap="square">
            <a:spAutoFit/>
          </a:bodyPr>
          <a:lstStyle/>
          <a:p>
            <a:pPr algn="just">
              <a:lnSpc>
                <a:spcPct val="150000"/>
              </a:lnSpc>
              <a:spcAft>
                <a:spcPts val="1000"/>
              </a:spcAft>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Limitación del peso del criterio de adjudicación precio al 30% en las prestaciones de servicios, y al 40% en las de suministros</a:t>
            </a:r>
            <a:r>
              <a:rPr lang="es-ES"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a:t>
            </a:r>
            <a:r>
              <a:rPr lang="es-ES" b="1"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premiando en mayor medida la calidad técnica de las soluciones aportadas.</a:t>
            </a:r>
          </a:p>
          <a:p>
            <a:pPr algn="just">
              <a:lnSpc>
                <a:spcPct val="150000"/>
              </a:lnSpc>
              <a:spcAft>
                <a:spcPts val="1000"/>
              </a:spcAft>
              <a:defRPr/>
            </a:pPr>
            <a:endParaRPr lang="es-ES" dirty="0">
              <a:latin typeface="Bahnschrift Light SemiCondensed" panose="020B0502040204020203" pitchFamily="34" charset="0"/>
              <a:ea typeface="Calibri" panose="020F0502020204030204" pitchFamily="34" charset="0"/>
              <a:cs typeface="Times New Roman" panose="02020603050405020304" pitchFamily="18" charset="0"/>
            </a:endParaRPr>
          </a:p>
          <a:p>
            <a:pPr algn="just">
              <a:lnSpc>
                <a:spcPct val="150000"/>
              </a:lnSpc>
              <a:spcAft>
                <a:spcPts val="1000"/>
              </a:spcAft>
              <a:defRPr/>
            </a:pPr>
            <a:r>
              <a:rPr lang="es-ES" u="sng" dirty="0">
                <a:solidFill>
                  <a:srgbClr val="0070C0"/>
                </a:solidFill>
                <a:latin typeface="Bahnschrift Light SemiCondensed" panose="020B0502040204020203" pitchFamily="34" charset="0"/>
                <a:ea typeface="Times New Roman" panose="02020603050405020304" pitchFamily="18" charset="0"/>
                <a:cs typeface="Times New Roman" panose="02020603050405020304" pitchFamily="18" charset="0"/>
              </a:rPr>
              <a:t>Respecto a las fórmulas económicas a aplicar</a:t>
            </a:r>
            <a:r>
              <a:rPr lang="es-ES" dirty="0">
                <a:latin typeface="Bahnschrift Light SemiCondensed" panose="020B0502040204020203" pitchFamily="34" charset="0"/>
                <a:ea typeface="Times New Roman" panose="02020603050405020304" pitchFamily="18" charset="0"/>
                <a:cs typeface="Times New Roman" panose="02020603050405020304" pitchFamily="18" charset="0"/>
              </a:rPr>
              <a:t>, tratamos de evitar las que a una diferencia de precio pequeña otorgan una importante diferencia en puntos. En servicios estratégicos proporcionalidad inversa con umbral para oferta desproporcionada exigente.</a:t>
            </a:r>
          </a:p>
          <a:p>
            <a:pPr algn="just">
              <a:lnSpc>
                <a:spcPct val="150000"/>
              </a:lnSpc>
              <a:spcAft>
                <a:spcPts val="1000"/>
              </a:spcAft>
              <a:defRPr/>
            </a:pPr>
            <a:endParaRPr lang="es-ES" dirty="0"/>
          </a:p>
          <a:p>
            <a:pPr marL="342900" indent="-342900" algn="just">
              <a:lnSpc>
                <a:spcPct val="150000"/>
              </a:lnSpc>
              <a:spcAft>
                <a:spcPts val="1000"/>
              </a:spcAft>
              <a:buAutoNum type="arabicPeriod"/>
              <a:defRPr/>
            </a:pPr>
            <a:endParaRPr lang="es-ES" dirty="0">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q"/>
              <a:defRPr/>
            </a:pPr>
            <a:endParaRPr lang="es-ES" sz="24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056696" y="865033"/>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2D4B2CA8-5A87-4781-A36A-36DCB52D6B74}"/>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60961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00790584"/>
              </p:ext>
            </p:extLst>
          </p:nvPr>
        </p:nvGraphicFramePr>
        <p:xfrm>
          <a:off x="2464420" y="1973771"/>
          <a:ext cx="5341434" cy="4293213"/>
        </p:xfrm>
        <a:graphic>
          <a:graphicData uri="http://schemas.openxmlformats.org/drawingml/2006/table">
            <a:tbl>
              <a:tblPr firstRow="1" firstCol="1" bandRow="1">
                <a:tableStyleId>{5C22544A-7EE6-4342-B048-85BDC9FD1C3A}</a:tableStyleId>
              </a:tblPr>
              <a:tblGrid>
                <a:gridCol w="4054342">
                  <a:extLst>
                    <a:ext uri="{9D8B030D-6E8A-4147-A177-3AD203B41FA5}">
                      <a16:colId xmlns:a16="http://schemas.microsoft.com/office/drawing/2014/main" val="1256441249"/>
                    </a:ext>
                  </a:extLst>
                </a:gridCol>
                <a:gridCol w="1287092">
                  <a:extLst>
                    <a:ext uri="{9D8B030D-6E8A-4147-A177-3AD203B41FA5}">
                      <a16:colId xmlns:a16="http://schemas.microsoft.com/office/drawing/2014/main" val="1513294475"/>
                    </a:ext>
                  </a:extLst>
                </a:gridCol>
              </a:tblGrid>
              <a:tr h="594100">
                <a:tc>
                  <a:txBody>
                    <a:bodyPr/>
                    <a:lstStyle/>
                    <a:p>
                      <a:pPr algn="just">
                        <a:spcAft>
                          <a:spcPts val="0"/>
                        </a:spcAft>
                      </a:pPr>
                      <a:r>
                        <a:rPr lang="es-ES" sz="1000" dirty="0">
                          <a:effectLst/>
                        </a:rPr>
                        <a:t>Porcentaje de bajada sobre Importe de Licitación</a:t>
                      </a:r>
                      <a:endParaRPr lang="es-ES" sz="1050" dirty="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Puntos</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980106686"/>
                  </a:ext>
                </a:extLst>
              </a:tr>
              <a:tr h="336283">
                <a:tc>
                  <a:txBody>
                    <a:bodyPr/>
                    <a:lstStyle/>
                    <a:p>
                      <a:pPr algn="just">
                        <a:spcAft>
                          <a:spcPts val="0"/>
                        </a:spcAft>
                      </a:pPr>
                      <a:r>
                        <a:rPr lang="es-ES" sz="1000" dirty="0">
                          <a:effectLst/>
                        </a:rPr>
                        <a:t>Igual a 0%</a:t>
                      </a:r>
                      <a:endParaRPr lang="es-ES" sz="1050" dirty="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0</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3068108102"/>
                  </a:ext>
                </a:extLst>
              </a:tr>
              <a:tr h="336283">
                <a:tc>
                  <a:txBody>
                    <a:bodyPr/>
                    <a:lstStyle/>
                    <a:p>
                      <a:pPr algn="just">
                        <a:spcAft>
                          <a:spcPts val="0"/>
                        </a:spcAft>
                      </a:pPr>
                      <a:r>
                        <a:rPr lang="es-ES" sz="1000" dirty="0">
                          <a:effectLst/>
                        </a:rPr>
                        <a:t>Mayor que 0% y menor o igual que 1%</a:t>
                      </a:r>
                      <a:endParaRPr lang="es-ES" sz="1050" dirty="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3</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637473314"/>
                  </a:ext>
                </a:extLst>
              </a:tr>
              <a:tr h="336283">
                <a:tc>
                  <a:txBody>
                    <a:bodyPr/>
                    <a:lstStyle/>
                    <a:p>
                      <a:pPr algn="just">
                        <a:spcAft>
                          <a:spcPts val="0"/>
                        </a:spcAft>
                      </a:pPr>
                      <a:r>
                        <a:rPr lang="es-ES" sz="1000" dirty="0">
                          <a:effectLst/>
                        </a:rPr>
                        <a:t>Mayor que 1% y menor o igual que 2%</a:t>
                      </a:r>
                      <a:endParaRPr lang="es-ES" sz="1050" dirty="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6</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913464167"/>
                  </a:ext>
                </a:extLst>
              </a:tr>
              <a:tr h="336283">
                <a:tc>
                  <a:txBody>
                    <a:bodyPr/>
                    <a:lstStyle/>
                    <a:p>
                      <a:pPr algn="just">
                        <a:spcAft>
                          <a:spcPts val="0"/>
                        </a:spcAft>
                      </a:pPr>
                      <a:r>
                        <a:rPr lang="es-ES" sz="1000">
                          <a:effectLst/>
                        </a:rPr>
                        <a:t>Mayor que 2% y menor o igual que 3%</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9</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3898539148"/>
                  </a:ext>
                </a:extLst>
              </a:tr>
              <a:tr h="336283">
                <a:tc>
                  <a:txBody>
                    <a:bodyPr/>
                    <a:lstStyle/>
                    <a:p>
                      <a:pPr algn="just">
                        <a:spcAft>
                          <a:spcPts val="0"/>
                        </a:spcAft>
                      </a:pPr>
                      <a:r>
                        <a:rPr lang="es-ES" sz="1000">
                          <a:effectLst/>
                        </a:rPr>
                        <a:t>Mayor que 3% y menor o igual que 4%</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12</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563457387"/>
                  </a:ext>
                </a:extLst>
              </a:tr>
              <a:tr h="336283">
                <a:tc>
                  <a:txBody>
                    <a:bodyPr/>
                    <a:lstStyle/>
                    <a:p>
                      <a:pPr algn="just">
                        <a:spcAft>
                          <a:spcPts val="0"/>
                        </a:spcAft>
                      </a:pPr>
                      <a:r>
                        <a:rPr lang="es-ES" sz="1000">
                          <a:effectLst/>
                        </a:rPr>
                        <a:t>Mayor que 4% y menor o igual que 5%</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15</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3377896876"/>
                  </a:ext>
                </a:extLst>
              </a:tr>
              <a:tr h="336283">
                <a:tc>
                  <a:txBody>
                    <a:bodyPr/>
                    <a:lstStyle/>
                    <a:p>
                      <a:pPr algn="just">
                        <a:spcAft>
                          <a:spcPts val="0"/>
                        </a:spcAft>
                      </a:pPr>
                      <a:r>
                        <a:rPr lang="es-ES" sz="1000">
                          <a:effectLst/>
                        </a:rPr>
                        <a:t>Mayor que 5% y menor o igual que 6%</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18</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2940426807"/>
                  </a:ext>
                </a:extLst>
              </a:tr>
              <a:tr h="336283">
                <a:tc>
                  <a:txBody>
                    <a:bodyPr/>
                    <a:lstStyle/>
                    <a:p>
                      <a:pPr algn="just">
                        <a:spcAft>
                          <a:spcPts val="0"/>
                        </a:spcAft>
                      </a:pPr>
                      <a:r>
                        <a:rPr lang="es-ES" sz="1000">
                          <a:effectLst/>
                        </a:rPr>
                        <a:t>Mayor que 6% y menor o igual que 7%</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21</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1970678660"/>
                  </a:ext>
                </a:extLst>
              </a:tr>
              <a:tr h="336283">
                <a:tc>
                  <a:txBody>
                    <a:bodyPr/>
                    <a:lstStyle/>
                    <a:p>
                      <a:pPr algn="just">
                        <a:spcAft>
                          <a:spcPts val="0"/>
                        </a:spcAft>
                      </a:pPr>
                      <a:r>
                        <a:rPr lang="es-ES" sz="1000">
                          <a:effectLst/>
                        </a:rPr>
                        <a:t>Mayor que 7% y menor o igual que 8%</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24</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3860687071"/>
                  </a:ext>
                </a:extLst>
              </a:tr>
              <a:tr h="336283">
                <a:tc>
                  <a:txBody>
                    <a:bodyPr/>
                    <a:lstStyle/>
                    <a:p>
                      <a:pPr algn="just">
                        <a:spcAft>
                          <a:spcPts val="0"/>
                        </a:spcAft>
                      </a:pPr>
                      <a:r>
                        <a:rPr lang="es-ES" sz="1000">
                          <a:effectLst/>
                        </a:rPr>
                        <a:t>Mayor que 8% y menor o igual que 9%</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a:effectLst/>
                        </a:rPr>
                        <a:t>27</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432666063"/>
                  </a:ext>
                </a:extLst>
              </a:tr>
              <a:tr h="336283">
                <a:tc>
                  <a:txBody>
                    <a:bodyPr/>
                    <a:lstStyle/>
                    <a:p>
                      <a:pPr algn="just">
                        <a:spcAft>
                          <a:spcPts val="0"/>
                        </a:spcAft>
                      </a:pPr>
                      <a:r>
                        <a:rPr lang="es-ES" sz="1000">
                          <a:effectLst/>
                        </a:rPr>
                        <a:t>Mayor que 9% y menor o igual que 10%</a:t>
                      </a:r>
                      <a:endParaRPr lang="es-ES" sz="105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tc>
                  <a:txBody>
                    <a:bodyPr/>
                    <a:lstStyle/>
                    <a:p>
                      <a:pPr algn="ctr">
                        <a:spcAft>
                          <a:spcPts val="0"/>
                        </a:spcAft>
                      </a:pPr>
                      <a:r>
                        <a:rPr lang="es-ES" sz="1000" dirty="0">
                          <a:effectLst/>
                        </a:rPr>
                        <a:t>30</a:t>
                      </a:r>
                      <a:endParaRPr lang="es-ES" sz="1050" dirty="0">
                        <a:solidFill>
                          <a:srgbClr val="21211E"/>
                        </a:solidFill>
                        <a:effectLst/>
                        <a:latin typeface="Source Sans Pro" panose="020B0503030403020204" pitchFamily="34" charset="0"/>
                        <a:ea typeface="Noto Sans HK"/>
                        <a:cs typeface="Times New Roman" panose="02020603050405020304" pitchFamily="18" charset="0"/>
                      </a:endParaRPr>
                    </a:p>
                  </a:txBody>
                  <a:tcPr marL="44450" marR="44450" marT="0" marB="0" anchor="ctr"/>
                </a:tc>
                <a:extLst>
                  <a:ext uri="{0D108BD9-81ED-4DB2-BD59-A6C34878D82A}">
                    <a16:rowId xmlns:a16="http://schemas.microsoft.com/office/drawing/2014/main" val="3404271797"/>
                  </a:ext>
                </a:extLst>
              </a:tr>
            </a:tbl>
          </a:graphicData>
        </a:graphic>
      </p:graphicFrame>
      <p:sp>
        <p:nvSpPr>
          <p:cNvPr id="7" name="Rectángulo 6"/>
          <p:cNvSpPr/>
          <p:nvPr/>
        </p:nvSpPr>
        <p:spPr>
          <a:xfrm>
            <a:off x="894735" y="677496"/>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0" y="1354980"/>
            <a:ext cx="12192000" cy="338554"/>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SUMINISTROS</a:t>
            </a:r>
            <a:r>
              <a:rPr lang="es-ES" sz="1600" dirty="0">
                <a:latin typeface="Arial" panose="020B0604020202020204" pitchFamily="34" charset="0"/>
                <a:cs typeface="Arial" panose="020B0604020202020204" pitchFamily="34" charset="0"/>
              </a:rPr>
              <a:t>:OFERTA ECONÓMICA: 40 puntos</a:t>
            </a:r>
            <a:endParaRPr lang="es-ES" sz="1600" b="1" dirty="0">
              <a:latin typeface="Arial" panose="020B0604020202020204" pitchFamily="34" charset="0"/>
              <a:cs typeface="Arial" panose="020B0604020202020204" pitchFamily="34" charset="0"/>
            </a:endParaRPr>
          </a:p>
        </p:txBody>
      </p:sp>
      <p:sp>
        <p:nvSpPr>
          <p:cNvPr id="6" name="Text Box 7">
            <a:extLst>
              <a:ext uri="{FF2B5EF4-FFF2-40B4-BE49-F238E27FC236}">
                <a16:creationId xmlns:a16="http://schemas.microsoft.com/office/drawing/2014/main" id="{49222CF5-9ED9-4BC8-A392-2089A78A6CC4}"/>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350313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00939" y="673026"/>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0" y="1354980"/>
            <a:ext cx="12192000" cy="338554"/>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SUMINISTROS</a:t>
            </a:r>
            <a:r>
              <a:rPr lang="es-ES" sz="1600" dirty="0">
                <a:latin typeface="Arial" panose="020B0604020202020204" pitchFamily="34" charset="0"/>
                <a:cs typeface="Arial" panose="020B0604020202020204" pitchFamily="34" charset="0"/>
              </a:rPr>
              <a:t>:OFERTA ECONÓMICA: 40 puntos</a:t>
            </a:r>
            <a:endParaRPr lang="es-ES" sz="1600" b="1" dirty="0">
              <a:latin typeface="Arial" panose="020B0604020202020204" pitchFamily="34" charset="0"/>
              <a:cs typeface="Arial" panose="020B0604020202020204" pitchFamily="34" charset="0"/>
            </a:endParaRPr>
          </a:p>
        </p:txBody>
      </p:sp>
      <p:sp>
        <p:nvSpPr>
          <p:cNvPr id="9" name="Rectángulo 8"/>
          <p:cNvSpPr/>
          <p:nvPr/>
        </p:nvSpPr>
        <p:spPr>
          <a:xfrm>
            <a:off x="345687" y="2117616"/>
            <a:ext cx="10816683" cy="2525307"/>
          </a:xfrm>
          <a:prstGeom prst="rect">
            <a:avLst/>
          </a:prstGeom>
        </p:spPr>
        <p:txBody>
          <a:bodyPr wrap="square">
            <a:spAutoFit/>
          </a:bodyPr>
          <a:lstStyle/>
          <a:p>
            <a:pPr algn="just">
              <a:lnSpc>
                <a:spcPct val="115000"/>
              </a:lnSpc>
              <a:spcAft>
                <a:spcPts val="2000"/>
              </a:spcAft>
            </a:pPr>
            <a:r>
              <a:rPr lang="es-ES" dirty="0">
                <a:solidFill>
                  <a:srgbClr val="21211E"/>
                </a:solidFill>
                <a:latin typeface="Arial" panose="020B0604020202020204" pitchFamily="34" charset="0"/>
                <a:ea typeface="Noto Sans HK"/>
                <a:cs typeface="Times New Roman" panose="02020603050405020304" pitchFamily="18" charset="0"/>
              </a:rPr>
              <a:t>A partir de una reducción de 10,01%, se establece un tramo en el que podrán asignarse 10 puntos adicionales sobre los 30 obtenidos, mediante la siguiente fórmula:</a:t>
            </a:r>
          </a:p>
          <a:p>
            <a:pPr indent="457200" algn="just">
              <a:lnSpc>
                <a:spcPct val="115000"/>
              </a:lnSpc>
              <a:spcAft>
                <a:spcPts val="2000"/>
              </a:spcAft>
            </a:pPr>
            <a:r>
              <a:rPr lang="es-ES" dirty="0">
                <a:solidFill>
                  <a:srgbClr val="21211E"/>
                </a:solidFill>
                <a:latin typeface="Arial" panose="020B0604020202020204" pitchFamily="34" charset="0"/>
                <a:ea typeface="Noto Sans HK"/>
                <a:cs typeface="Times New Roman" panose="02020603050405020304" pitchFamily="18" charset="0"/>
              </a:rPr>
              <a:t>Mayor % de bajada= 40 puntos.</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indent="457200" algn="just">
              <a:lnSpc>
                <a:spcPct val="115000"/>
              </a:lnSpc>
              <a:spcAft>
                <a:spcPts val="2000"/>
              </a:spcAft>
            </a:pPr>
            <a:r>
              <a:rPr lang="es-ES" dirty="0">
                <a:solidFill>
                  <a:srgbClr val="21211E"/>
                </a:solidFill>
                <a:latin typeface="Arial" panose="020B0604020202020204" pitchFamily="34" charset="0"/>
                <a:ea typeface="Noto Sans HK"/>
                <a:cs typeface="Times New Roman" panose="02020603050405020304" pitchFamily="18" charset="0"/>
              </a:rPr>
              <a:t>Resto=30+(% bajada a valorar X 10 / mayor % de bajada).</a:t>
            </a:r>
          </a:p>
          <a:p>
            <a:pPr indent="457200" algn="just">
              <a:lnSpc>
                <a:spcPct val="115000"/>
              </a:lnSpc>
              <a:spcAft>
                <a:spcPts val="2000"/>
              </a:spcAft>
            </a:pPr>
            <a:endParaRPr lang="es-ES" sz="2000" dirty="0">
              <a:solidFill>
                <a:srgbClr val="21211E"/>
              </a:solidFill>
              <a:effectLst/>
              <a:latin typeface="Source Sans Pro" panose="020B0503030403020204" pitchFamily="34" charset="0"/>
              <a:ea typeface="Noto Sans HK"/>
              <a:cs typeface="Times New Roman" panose="02020603050405020304" pitchFamily="18" charset="0"/>
            </a:endParaRPr>
          </a:p>
        </p:txBody>
      </p:sp>
      <p:sp>
        <p:nvSpPr>
          <p:cNvPr id="6" name="Text Box 7">
            <a:extLst>
              <a:ext uri="{FF2B5EF4-FFF2-40B4-BE49-F238E27FC236}">
                <a16:creationId xmlns:a16="http://schemas.microsoft.com/office/drawing/2014/main" id="{FCD367EA-CA34-49A0-8918-6DBCD4052F9B}"/>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0659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96336" y="68259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0" y="1354980"/>
            <a:ext cx="12192000" cy="338554"/>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:OFERTA ECONÓMICA: 30 puntos</a:t>
            </a:r>
            <a:endParaRPr lang="es-ES" sz="1600" b="1" dirty="0">
              <a:latin typeface="Arial" panose="020B0604020202020204" pitchFamily="34" charset="0"/>
              <a:cs typeface="Arial" panose="020B0604020202020204" pitchFamily="34" charset="0"/>
            </a:endParaRPr>
          </a:p>
        </p:txBody>
      </p:sp>
      <p:sp>
        <p:nvSpPr>
          <p:cNvPr id="9" name="Rectángulo 8"/>
          <p:cNvSpPr/>
          <p:nvPr/>
        </p:nvSpPr>
        <p:spPr>
          <a:xfrm>
            <a:off x="345687" y="2117616"/>
            <a:ext cx="10816683" cy="424603"/>
          </a:xfrm>
          <a:prstGeom prst="rect">
            <a:avLst/>
          </a:prstGeom>
        </p:spPr>
        <p:txBody>
          <a:bodyPr wrap="square">
            <a:spAutoFit/>
          </a:bodyPr>
          <a:lstStyle/>
          <a:p>
            <a:pPr indent="457200" algn="just">
              <a:lnSpc>
                <a:spcPct val="115000"/>
              </a:lnSpc>
              <a:spcAft>
                <a:spcPts val="2000"/>
              </a:spcAft>
            </a:pPr>
            <a:endParaRPr lang="es-ES" sz="2000" dirty="0">
              <a:solidFill>
                <a:srgbClr val="21211E"/>
              </a:solidFill>
              <a:effectLst/>
              <a:latin typeface="Source Sans Pro" panose="020B0503030403020204" pitchFamily="34" charset="0"/>
              <a:ea typeface="Noto Sans HK"/>
              <a:cs typeface="Times New Roman" panose="02020603050405020304" pitchFamily="18" charset="0"/>
            </a:endParaRPr>
          </a:p>
        </p:txBody>
      </p:sp>
      <p:sp>
        <p:nvSpPr>
          <p:cNvPr id="3" name="Rectángulo 2"/>
          <p:cNvSpPr/>
          <p:nvPr/>
        </p:nvSpPr>
        <p:spPr>
          <a:xfrm>
            <a:off x="479501" y="2081195"/>
            <a:ext cx="10995103" cy="3435428"/>
          </a:xfrm>
          <a:prstGeom prst="rect">
            <a:avLst/>
          </a:prstGeom>
        </p:spPr>
        <p:txBody>
          <a:bodyPr wrap="square">
            <a:spAutoFit/>
          </a:bodyPr>
          <a:lstStyle/>
          <a:p>
            <a:pPr>
              <a:lnSpc>
                <a:spcPct val="107000"/>
              </a:lnSpc>
              <a:spcAft>
                <a:spcPts val="800"/>
              </a:spcAft>
            </a:pPr>
            <a:r>
              <a:rPr lang="es-ES" dirty="0">
                <a:solidFill>
                  <a:srgbClr val="21211E"/>
                </a:solidFill>
                <a:latin typeface="Arial" panose="020B0604020202020204" pitchFamily="34" charset="0"/>
                <a:ea typeface="Calibri" panose="020F0502020204030204" pitchFamily="34" charset="0"/>
                <a:cs typeface="Times New Roman" panose="02020603050405020304" pitchFamily="18" charset="0"/>
              </a:rPr>
              <a:t>La valoración de las ofertas económicas se ajustará a la siguiente fórmula:</a:t>
            </a:r>
          </a:p>
          <a:p>
            <a:pPr>
              <a:lnSpc>
                <a:spcPct val="107000"/>
              </a:lnSpc>
              <a:spcAft>
                <a:spcPts val="800"/>
              </a:spcAft>
            </a:pP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lnSpc>
                <a:spcPct val="107000"/>
              </a:lnSpc>
              <a:spcAft>
                <a:spcPts val="800"/>
              </a:spcAft>
            </a:pPr>
            <a:r>
              <a:rPr lang="es-ES" dirty="0">
                <a:solidFill>
                  <a:srgbClr val="21211E"/>
                </a:solidFill>
                <a:latin typeface="Arial" panose="020B0604020202020204" pitchFamily="34" charset="0"/>
                <a:ea typeface="Calibri" panose="020F0502020204030204" pitchFamily="34" charset="0"/>
                <a:cs typeface="Times New Roman" panose="02020603050405020304" pitchFamily="18" charset="0"/>
              </a:rPr>
              <a:t>La oferta que iguale al precio de licitación obtendrá 0 puntos. La mayor puntuación corresponderá a la menor oferta, puntuándose el resto mediante la fórmula de proporcionalidad inversa que se indica:</a:t>
            </a:r>
          </a:p>
          <a:p>
            <a:pPr algn="just">
              <a:lnSpc>
                <a:spcPct val="107000"/>
              </a:lnSpc>
              <a:spcAft>
                <a:spcPts val="800"/>
              </a:spcAft>
            </a:pP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r>
              <a:rPr lang="es-ES" dirty="0">
                <a:latin typeface="Arial" panose="020B0604020202020204" pitchFamily="34" charset="0"/>
                <a:ea typeface="Calibri" panose="020F0502020204030204" pitchFamily="34" charset="0"/>
              </a:rPr>
              <a:t>PUNTUACIÓN OFERTA ECONÓMICA= 30* (OFERTA MÁS ECONÓMICA / OFERTA EMPRESA VALORADA)</a:t>
            </a:r>
          </a:p>
          <a:p>
            <a:endParaRPr lang="es-ES" dirty="0">
              <a:latin typeface="Arial" panose="020B0604020202020204" pitchFamily="34" charset="0"/>
            </a:endParaRPr>
          </a:p>
          <a:p>
            <a:endParaRPr lang="es-ES" dirty="0">
              <a:latin typeface="Arial" panose="020B0604020202020204" pitchFamily="34" charset="0"/>
            </a:endParaRPr>
          </a:p>
          <a:p>
            <a:endParaRPr lang="es-ES" dirty="0"/>
          </a:p>
        </p:txBody>
      </p:sp>
      <p:sp>
        <p:nvSpPr>
          <p:cNvPr id="7" name="Text Box 7">
            <a:extLst>
              <a:ext uri="{FF2B5EF4-FFF2-40B4-BE49-F238E27FC236}">
                <a16:creationId xmlns:a16="http://schemas.microsoft.com/office/drawing/2014/main" id="{E7FB97B5-537D-41E1-A150-64718E0FE2FE}"/>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529848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84903" y="735229"/>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338554"/>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SUMINISTROS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No automáticos o dependientes de juicios de valor</a:t>
            </a:r>
            <a:endParaRPr lang="es-ES" sz="1600" b="1" dirty="0">
              <a:latin typeface="Arial" panose="020B0604020202020204" pitchFamily="34" charset="0"/>
              <a:cs typeface="Arial" panose="020B0604020202020204" pitchFamily="34" charset="0"/>
            </a:endParaRPr>
          </a:p>
        </p:txBody>
      </p:sp>
      <p:sp>
        <p:nvSpPr>
          <p:cNvPr id="6" name="CuadroTexto 5"/>
          <p:cNvSpPr txBox="1"/>
          <p:nvPr/>
        </p:nvSpPr>
        <p:spPr>
          <a:xfrm>
            <a:off x="163773" y="1844927"/>
            <a:ext cx="11925196" cy="369332"/>
          </a:xfrm>
          <a:prstGeom prst="rect">
            <a:avLst/>
          </a:prstGeom>
          <a:noFill/>
        </p:spPr>
        <p:txBody>
          <a:bodyPr wrap="square" rtlCol="0">
            <a:spAutoFit/>
          </a:bodyPr>
          <a:lstStyle/>
          <a:p>
            <a:r>
              <a:rPr lang="es-ES" sz="1600" u="sng" dirty="0">
                <a:solidFill>
                  <a:srgbClr val="0070C0"/>
                </a:solidFill>
                <a:latin typeface="Arial" panose="020B0604020202020204" pitchFamily="34" charset="0"/>
                <a:cs typeface="Arial" panose="020B0604020202020204" pitchFamily="34" charset="0"/>
              </a:rPr>
              <a:t>Valoración funcional de los productos y los equipos de disponibilidad obligatoria</a:t>
            </a:r>
            <a:r>
              <a:rPr lang="es-ES" sz="1600" dirty="0">
                <a:solidFill>
                  <a:srgbClr val="0070C0"/>
                </a:solidFill>
                <a:latin typeface="Arial" panose="020B0604020202020204" pitchFamily="34" charset="0"/>
                <a:cs typeface="Arial" panose="020B0604020202020204" pitchFamily="34" charset="0"/>
              </a:rPr>
              <a:t>: </a:t>
            </a:r>
            <a:r>
              <a:rPr lang="es-ES" dirty="0">
                <a:latin typeface="Bahnschrift Light SemiCondensed" panose="020B0502040204020203" pitchFamily="34" charset="0"/>
                <a:cs typeface="Arial" panose="020B0604020202020204" pitchFamily="34" charset="0"/>
              </a:rPr>
              <a:t>aspectos a valorar:</a:t>
            </a:r>
            <a:endParaRPr lang="es-ES" u="sng" dirty="0">
              <a:solidFill>
                <a:srgbClr val="0070C0"/>
              </a:solidFill>
              <a:latin typeface="Bahnschrift Light SemiCondensed" panose="020B0502040204020203" pitchFamily="34" charset="0"/>
              <a:cs typeface="Arial" panose="020B0604020202020204" pitchFamily="34" charset="0"/>
            </a:endParaRPr>
          </a:p>
        </p:txBody>
      </p:sp>
      <p:sp>
        <p:nvSpPr>
          <p:cNvPr id="7" name="Rectángulo redondeado 6"/>
          <p:cNvSpPr/>
          <p:nvPr/>
        </p:nvSpPr>
        <p:spPr>
          <a:xfrm>
            <a:off x="464025" y="2470242"/>
            <a:ext cx="1405720" cy="5186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a:solidFill>
                  <a:schemeClr val="tx1"/>
                </a:solidFill>
                <a:latin typeface="Arial" panose="020B0604020202020204" pitchFamily="34" charset="0"/>
                <a:cs typeface="Arial" panose="020B0604020202020204" pitchFamily="34" charset="0"/>
              </a:rPr>
              <a:t>Calidad</a:t>
            </a:r>
          </a:p>
        </p:txBody>
      </p:sp>
      <p:sp>
        <p:nvSpPr>
          <p:cNvPr id="8" name="CuadroTexto 7"/>
          <p:cNvSpPr txBox="1"/>
          <p:nvPr/>
        </p:nvSpPr>
        <p:spPr>
          <a:xfrm>
            <a:off x="1951632" y="2543038"/>
            <a:ext cx="8209800" cy="373025"/>
          </a:xfrm>
          <a:prstGeom prst="rect">
            <a:avLst/>
          </a:prstGeom>
          <a:noFill/>
        </p:spPr>
        <p:txBody>
          <a:bodyPr wrap="square" rtlCol="0">
            <a:spAutoFit/>
          </a:bodyPr>
          <a:lstStyle/>
          <a:p>
            <a:r>
              <a:rPr lang="es-ES" dirty="0">
                <a:latin typeface="Bahnschrift Light SemiCondensed" panose="020B0502040204020203" pitchFamily="34" charset="0"/>
              </a:rPr>
              <a:t>Las características de los materiales y la composición de los productos ofertados.</a:t>
            </a:r>
          </a:p>
        </p:txBody>
      </p:sp>
      <p:sp>
        <p:nvSpPr>
          <p:cNvPr id="11" name="Rectángulo redondeado 10"/>
          <p:cNvSpPr/>
          <p:nvPr/>
        </p:nvSpPr>
        <p:spPr>
          <a:xfrm>
            <a:off x="450376" y="3260675"/>
            <a:ext cx="1405720" cy="5735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a:solidFill>
                  <a:schemeClr val="tx1"/>
                </a:solidFill>
                <a:latin typeface="Arial" panose="020B0604020202020204" pitchFamily="34" charset="0"/>
                <a:cs typeface="Arial" panose="020B0604020202020204" pitchFamily="34" charset="0"/>
              </a:rPr>
              <a:t>Facilidad de utilización</a:t>
            </a:r>
          </a:p>
        </p:txBody>
      </p:sp>
      <p:sp>
        <p:nvSpPr>
          <p:cNvPr id="12" name="CuadroTexto 11"/>
          <p:cNvSpPr txBox="1"/>
          <p:nvPr/>
        </p:nvSpPr>
        <p:spPr>
          <a:xfrm>
            <a:off x="1951632" y="3275620"/>
            <a:ext cx="9976511" cy="646331"/>
          </a:xfrm>
          <a:prstGeom prst="rect">
            <a:avLst/>
          </a:prstGeom>
          <a:noFill/>
        </p:spPr>
        <p:txBody>
          <a:bodyPr wrap="square" rtlCol="0">
            <a:spAutoFit/>
          </a:bodyPr>
          <a:lstStyle/>
          <a:p>
            <a:r>
              <a:rPr lang="es-ES" dirty="0">
                <a:latin typeface="Bahnschrift Light SemiCondensed" panose="020B0502040204020203" pitchFamily="34" charset="0"/>
              </a:rPr>
              <a:t>Que el producto y los equipos necesarios para usarlos no presenten dificultades especiales para su uso, así como que resulten ergonómicos para los profesionales.</a:t>
            </a:r>
          </a:p>
        </p:txBody>
      </p:sp>
      <p:sp>
        <p:nvSpPr>
          <p:cNvPr id="13" name="Rectángulo redondeado 12"/>
          <p:cNvSpPr/>
          <p:nvPr/>
        </p:nvSpPr>
        <p:spPr>
          <a:xfrm>
            <a:off x="95536" y="4106028"/>
            <a:ext cx="1774209" cy="5735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a:solidFill>
                  <a:schemeClr val="tx1"/>
                </a:solidFill>
                <a:latin typeface="Arial" panose="020B0604020202020204" pitchFamily="34" charset="0"/>
                <a:cs typeface="Arial" panose="020B0604020202020204" pitchFamily="34" charset="0"/>
              </a:rPr>
              <a:t>Seguridad de uso y resultados</a:t>
            </a:r>
          </a:p>
        </p:txBody>
      </p:sp>
      <p:sp>
        <p:nvSpPr>
          <p:cNvPr id="14" name="CuadroTexto 13"/>
          <p:cNvSpPr txBox="1"/>
          <p:nvPr/>
        </p:nvSpPr>
        <p:spPr>
          <a:xfrm>
            <a:off x="1951632" y="4106028"/>
            <a:ext cx="9976511" cy="923330"/>
          </a:xfrm>
          <a:prstGeom prst="rect">
            <a:avLst/>
          </a:prstGeom>
          <a:noFill/>
        </p:spPr>
        <p:txBody>
          <a:bodyPr wrap="square" rtlCol="0">
            <a:spAutoFit/>
          </a:bodyPr>
          <a:lstStyle/>
          <a:p>
            <a:r>
              <a:rPr lang="es-ES" dirty="0">
                <a:latin typeface="Bahnschrift Light SemiCondensed" panose="020B0502040204020203" pitchFamily="34" charset="0"/>
              </a:rPr>
              <a:t>La ausencia de riesgo asociado al uso de los productos y de los equipos de disponibilidad obligatoria necesarios para su utilización, tanto en lo referido a la seguridad de los profesionales como a la de los pacientes.</a:t>
            </a:r>
          </a:p>
        </p:txBody>
      </p:sp>
      <p:sp>
        <p:nvSpPr>
          <p:cNvPr id="15" name="Rectángulo redondeado 14"/>
          <p:cNvSpPr/>
          <p:nvPr/>
        </p:nvSpPr>
        <p:spPr>
          <a:xfrm>
            <a:off x="450376" y="4951381"/>
            <a:ext cx="1405720" cy="5186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a:solidFill>
                  <a:schemeClr val="tx1"/>
                </a:solidFill>
                <a:latin typeface="Arial" panose="020B0604020202020204" pitchFamily="34" charset="0"/>
                <a:cs typeface="Arial" panose="020B0604020202020204" pitchFamily="34" charset="0"/>
              </a:rPr>
              <a:t>Rendimiento</a:t>
            </a:r>
          </a:p>
        </p:txBody>
      </p:sp>
      <p:sp>
        <p:nvSpPr>
          <p:cNvPr id="16" name="CuadroTexto 15"/>
          <p:cNvSpPr txBox="1"/>
          <p:nvPr/>
        </p:nvSpPr>
        <p:spPr>
          <a:xfrm>
            <a:off x="1951631" y="5026022"/>
            <a:ext cx="9976511" cy="369332"/>
          </a:xfrm>
          <a:prstGeom prst="rect">
            <a:avLst/>
          </a:prstGeom>
          <a:noFill/>
        </p:spPr>
        <p:txBody>
          <a:bodyPr wrap="square" rtlCol="0">
            <a:spAutoFit/>
          </a:bodyPr>
          <a:lstStyle/>
          <a:p>
            <a:r>
              <a:rPr lang="es-ES" dirty="0">
                <a:latin typeface="Bahnschrift Light SemiCondensed" panose="020B0502040204020203" pitchFamily="34" charset="0"/>
              </a:rPr>
              <a:t>La consecución de la finalidad perseguida con la menor utilización posible de unidades.</a:t>
            </a:r>
          </a:p>
        </p:txBody>
      </p:sp>
      <p:sp>
        <p:nvSpPr>
          <p:cNvPr id="17" name="Rectángulo redondeado 16"/>
          <p:cNvSpPr/>
          <p:nvPr/>
        </p:nvSpPr>
        <p:spPr>
          <a:xfrm>
            <a:off x="450376" y="5741814"/>
            <a:ext cx="1405720" cy="5186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a:solidFill>
                  <a:schemeClr val="tx1"/>
                </a:solidFill>
                <a:latin typeface="Arial" panose="020B0604020202020204" pitchFamily="34" charset="0"/>
                <a:cs typeface="Arial" panose="020B0604020202020204" pitchFamily="34" charset="0"/>
              </a:rPr>
              <a:t>Eficacia</a:t>
            </a:r>
          </a:p>
        </p:txBody>
      </p:sp>
      <p:sp>
        <p:nvSpPr>
          <p:cNvPr id="18" name="CuadroTexto 17"/>
          <p:cNvSpPr txBox="1"/>
          <p:nvPr/>
        </p:nvSpPr>
        <p:spPr>
          <a:xfrm>
            <a:off x="1951630" y="5677955"/>
            <a:ext cx="9976511" cy="646331"/>
          </a:xfrm>
          <a:prstGeom prst="rect">
            <a:avLst/>
          </a:prstGeom>
          <a:noFill/>
        </p:spPr>
        <p:txBody>
          <a:bodyPr wrap="square" rtlCol="0">
            <a:spAutoFit/>
          </a:bodyPr>
          <a:lstStyle/>
          <a:p>
            <a:r>
              <a:rPr lang="es-ES" dirty="0">
                <a:latin typeface="Bahnschrift Light SemiCondensed" panose="020B0502040204020203" pitchFamily="34" charset="0"/>
              </a:rPr>
              <a:t>La capacidad del material y equipos de cesión obligatoria utilizados para conseguir los efectos perseguidos o deseados.</a:t>
            </a:r>
          </a:p>
        </p:txBody>
      </p:sp>
      <p:sp>
        <p:nvSpPr>
          <p:cNvPr id="19" name="Text Box 7">
            <a:extLst>
              <a:ext uri="{FF2B5EF4-FFF2-40B4-BE49-F238E27FC236}">
                <a16:creationId xmlns:a16="http://schemas.microsoft.com/office/drawing/2014/main" id="{7F208A7E-B5AB-4C3F-A9B8-ADCB31AC1CBC}"/>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84701BD-5FCE-4B45-9FDB-39CC5C55E59D}"/>
              </a:ext>
            </a:extLst>
          </p:cNvPr>
          <p:cNvSpPr/>
          <p:nvPr/>
        </p:nvSpPr>
        <p:spPr>
          <a:xfrm>
            <a:off x="0" y="670236"/>
            <a:ext cx="12192000" cy="7991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LA COMPRA PÚBLICA ESTRATÉGICA O COMPRA PÚBLICA BASADA EN VALOR</a:t>
            </a:r>
          </a:p>
          <a:p>
            <a:pPr marL="342900" indent="-342900" algn="ctr">
              <a:lnSpc>
                <a:spcPct val="107000"/>
              </a:lnSpc>
              <a:spcAft>
                <a:spcPts val="800"/>
              </a:spcAft>
              <a:buAutoNum type="arabicPeriod"/>
              <a:defRPr/>
            </a:pPr>
            <a:endPar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126" name="Marcador de número de diapositiva 3">
            <a:extLst>
              <a:ext uri="{FF2B5EF4-FFF2-40B4-BE49-F238E27FC236}">
                <a16:creationId xmlns:a16="http://schemas.microsoft.com/office/drawing/2014/main" id="{944ADF9A-0270-4EE7-842B-935A2AEF77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DC91298-7AB5-4EA1-A0B3-D7C52CE02C85}" type="slidenum">
              <a:rPr lang="es-ES" altLang="es-ES" sz="1200" smtClean="0">
                <a:solidFill>
                  <a:srgbClr val="898989"/>
                </a:solidFill>
              </a:rPr>
              <a:pPr>
                <a:lnSpc>
                  <a:spcPct val="100000"/>
                </a:lnSpc>
                <a:spcBef>
                  <a:spcPct val="0"/>
                </a:spcBef>
                <a:buFontTx/>
                <a:buNone/>
              </a:pPr>
              <a:t>4</a:t>
            </a:fld>
            <a:endParaRPr lang="es-ES" altLang="es-ES" sz="1200">
              <a:solidFill>
                <a:srgbClr val="898989"/>
              </a:solidFill>
            </a:endParaRPr>
          </a:p>
        </p:txBody>
      </p:sp>
      <p:sp>
        <p:nvSpPr>
          <p:cNvPr id="5130" name="Rectángulo 18">
            <a:extLst>
              <a:ext uri="{FF2B5EF4-FFF2-40B4-BE49-F238E27FC236}">
                <a16:creationId xmlns:a16="http://schemas.microsoft.com/office/drawing/2014/main" id="{F433ACCC-28EB-4263-8763-63B753494316}"/>
              </a:ext>
            </a:extLst>
          </p:cNvPr>
          <p:cNvSpPr>
            <a:spLocks noChangeArrowheads="1"/>
          </p:cNvSpPr>
          <p:nvPr/>
        </p:nvSpPr>
        <p:spPr bwMode="auto">
          <a:xfrm>
            <a:off x="452438" y="1793875"/>
            <a:ext cx="11245850" cy="423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a:lnSpc>
                <a:spcPct val="107000"/>
              </a:lnSpc>
              <a:defRPr/>
            </a:pPr>
            <a:endParaRPr lang="es-ES" altLang="es-ES" sz="1600" dirty="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r>
              <a:rPr lang="es-ES" altLang="es-ES" sz="2000" dirty="0">
                <a:latin typeface="Arial" panose="020B0604020202020204" pitchFamily="34" charset="0"/>
                <a:ea typeface="Calibri" panose="020F0502020204030204" pitchFamily="34" charset="0"/>
                <a:cs typeface="Times New Roman" panose="02020603050405020304" pitchFamily="18" charset="0"/>
              </a:rPr>
              <a:t>Para ello, es necesario un </a:t>
            </a:r>
            <a:r>
              <a:rPr lang="es-ES" alt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cambio de cultura colaborativa </a:t>
            </a:r>
            <a:r>
              <a:rPr lang="es-ES" altLang="es-ES" sz="2000" dirty="0">
                <a:latin typeface="Arial" panose="020B0604020202020204" pitchFamily="34" charset="0"/>
                <a:ea typeface="Calibri" panose="020F0502020204030204" pitchFamily="34" charset="0"/>
                <a:cs typeface="Times New Roman" panose="02020603050405020304" pitchFamily="18" charset="0"/>
              </a:rPr>
              <a:t>entre empresas, hospitales y administraciones públicas </a:t>
            </a:r>
            <a:r>
              <a:rPr lang="es-ES" alt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para diseñar nuevos modelos de atención sanitaria basados en el valor</a:t>
            </a:r>
            <a:r>
              <a:rPr lang="es-ES" altLang="es-ES" sz="2000" dirty="0">
                <a:latin typeface="Arial" panose="020B0604020202020204" pitchFamily="34" charset="0"/>
                <a:ea typeface="Calibri" panose="020F0502020204030204" pitchFamily="34" charset="0"/>
                <a:cs typeface="Times New Roman" panose="02020603050405020304" pitchFamily="18" charset="0"/>
              </a:rPr>
              <a:t>, mediante procesos integrados capaces de incorporar nuevas tecnologías y soluciones innovadoras, que </a:t>
            </a:r>
            <a:r>
              <a:rPr lang="es-ES" alt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brinden mejores resultados a los pacientes </a:t>
            </a:r>
            <a:r>
              <a:rPr lang="es-ES" altLang="es-ES" sz="2000" dirty="0">
                <a:latin typeface="Arial" panose="020B0604020202020204" pitchFamily="34" charset="0"/>
                <a:ea typeface="Calibri" panose="020F0502020204030204" pitchFamily="34" charset="0"/>
                <a:cs typeface="Times New Roman" panose="02020603050405020304" pitchFamily="18" charset="0"/>
              </a:rPr>
              <a:t>y, al mismo tiempo, sean </a:t>
            </a:r>
            <a:r>
              <a:rPr lang="es-ES" alt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eficientes</a:t>
            </a:r>
            <a:r>
              <a:rPr lang="es-ES" altLang="es-ES" sz="2000" dirty="0">
                <a:latin typeface="Arial" panose="020B0604020202020204" pitchFamily="34" charset="0"/>
                <a:ea typeface="Calibri" panose="020F0502020204030204" pitchFamily="34" charset="0"/>
                <a:cs typeface="Times New Roman" panose="02020603050405020304" pitchFamily="18" charset="0"/>
              </a:rPr>
              <a:t>, permitiendo </a:t>
            </a:r>
            <a:r>
              <a:rPr lang="es-ES" sz="2000" dirty="0">
                <a:latin typeface="Arial" panose="020B0604020202020204" pitchFamily="34" charset="0"/>
                <a:ea typeface="Calibri" panose="020F0502020204030204" pitchFamily="34" charset="0"/>
                <a:cs typeface="Times New Roman" panose="02020603050405020304" pitchFamily="18" charset="0"/>
              </a:rPr>
              <a:t>la ampliación del acceso a las terapias para más pacientes que se puedan beneficiar de ellas, y </a:t>
            </a:r>
            <a:r>
              <a:rPr lang="es-ES" altLang="es-ES" sz="2000" dirty="0">
                <a:latin typeface="Arial" panose="020B0604020202020204" pitchFamily="34" charset="0"/>
                <a:ea typeface="Calibri" panose="020F0502020204030204" pitchFamily="34" charset="0"/>
                <a:cs typeface="Times New Roman" panose="02020603050405020304" pitchFamily="18" charset="0"/>
              </a:rPr>
              <a:t>contribuyendo a preservar la sostenibilidad del SNS.</a:t>
            </a:r>
          </a:p>
          <a:p>
            <a:pPr marL="0" indent="0" algn="just">
              <a:lnSpc>
                <a:spcPct val="107000"/>
              </a:lnSpc>
              <a:defRPr/>
            </a:pPr>
            <a:endParaRPr lang="es-ES" altLang="es-E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r>
              <a:rPr lang="es-ES" sz="2000" dirty="0">
                <a:latin typeface="Arial" panose="020B0604020202020204" pitchFamily="34" charset="0"/>
                <a:ea typeface="Calibri" panose="020F0502020204030204" pitchFamily="34" charset="0"/>
                <a:cs typeface="Times New Roman" panose="02020603050405020304" pitchFamily="18" charset="0"/>
              </a:rPr>
              <a:t>La LCSP de 2017 ha introducido importantes novedades que </a:t>
            </a: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habilitan una nueva forma de contratar alejada de principios economicistas simples, </a:t>
            </a:r>
            <a:r>
              <a:rPr lang="es-ES" sz="2000" b="1" u="sng" dirty="0">
                <a:solidFill>
                  <a:srgbClr val="FF0000"/>
                </a:solidFill>
                <a:latin typeface="Bahnschrift Light SemiCondensed" panose="020B0502040204020203" pitchFamily="34" charset="0"/>
                <a:ea typeface="Calibri" panose="020F0502020204030204" pitchFamily="34" charset="0"/>
                <a:cs typeface="Times New Roman" panose="02020603050405020304" pitchFamily="18" charset="0"/>
              </a:rPr>
              <a:t>apostando claramente por la calidad</a:t>
            </a:r>
            <a:r>
              <a:rPr lang="es-ES" sz="2000" dirty="0">
                <a:latin typeface="Arial" panose="020B0604020202020204" pitchFamily="34" charset="0"/>
                <a:ea typeface="Calibri" panose="020F0502020204030204" pitchFamily="34" charset="0"/>
                <a:cs typeface="Times New Roman" panose="02020603050405020304" pitchFamily="18" charset="0"/>
              </a:rPr>
              <a:t>, lo que se alinea con el objetivo de creación de valor en el ámbito de las prestaciones sanitarias.</a:t>
            </a:r>
          </a:p>
          <a:p>
            <a:pPr marL="0" indent="0" algn="just">
              <a:lnSpc>
                <a:spcPct val="107000"/>
              </a:lnSpc>
              <a:defRPr/>
            </a:pPr>
            <a:endParaRPr lang="es-ES" altLang="es-ES" sz="2000" dirty="0">
              <a:ea typeface="Calibri" panose="020F0502020204030204" pitchFamily="34" charset="0"/>
              <a:cs typeface="Times New Roman" panose="02020603050405020304" pitchFamily="18" charset="0"/>
            </a:endParaRPr>
          </a:p>
          <a:p>
            <a:pPr algn="just">
              <a:lnSpc>
                <a:spcPct val="107000"/>
              </a:lnSpc>
              <a:buFont typeface="Wingdings" panose="05000000000000000000" pitchFamily="2" charset="2"/>
              <a:buChar char="Ø"/>
              <a:defRPr/>
            </a:pPr>
            <a:endParaRPr lang="es-ES" altLang="es-ES" sz="1600" dirty="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7041" y="665427"/>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338554"/>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SUMINISTROS</a:t>
            </a:r>
            <a:r>
              <a:rPr lang="es-ES" sz="1600" dirty="0">
                <a:latin typeface="Arial" panose="020B0604020202020204" pitchFamily="34" charset="0"/>
                <a:cs typeface="Arial" panose="020B0604020202020204" pitchFamily="34" charset="0"/>
              </a:rPr>
              <a:t>: No automáticos o dependientes de juicios de valor</a:t>
            </a:r>
            <a:endParaRPr lang="es-ES" sz="1600" b="1" dirty="0">
              <a:latin typeface="Arial" panose="020B0604020202020204" pitchFamily="34" charset="0"/>
              <a:cs typeface="Arial" panose="020B0604020202020204" pitchFamily="34" charset="0"/>
            </a:endParaRPr>
          </a:p>
        </p:txBody>
      </p:sp>
      <p:sp>
        <p:nvSpPr>
          <p:cNvPr id="6" name="CuadroTexto 5"/>
          <p:cNvSpPr txBox="1"/>
          <p:nvPr/>
        </p:nvSpPr>
        <p:spPr>
          <a:xfrm>
            <a:off x="163773" y="1844927"/>
            <a:ext cx="11925196" cy="369332"/>
          </a:xfrm>
          <a:prstGeom prst="rect">
            <a:avLst/>
          </a:prstGeom>
          <a:noFill/>
        </p:spPr>
        <p:txBody>
          <a:bodyPr wrap="square" rtlCol="0">
            <a:spAutoFit/>
          </a:bodyPr>
          <a:lstStyle/>
          <a:p>
            <a:r>
              <a:rPr lang="es-ES" sz="1600" u="sng" dirty="0">
                <a:latin typeface="Arial" panose="020B0604020202020204" pitchFamily="34" charset="0"/>
                <a:cs typeface="Arial" panose="020B0604020202020204" pitchFamily="34" charset="0"/>
              </a:rPr>
              <a:t>Se utilizará la siguiente escala de valoración</a:t>
            </a:r>
            <a:r>
              <a:rPr lang="es-ES" u="sng" dirty="0">
                <a:latin typeface="Bahnschrift Light SemiCondensed" panose="020B0502040204020203" pitchFamily="34" charset="0"/>
                <a:cs typeface="Arial" panose="020B0604020202020204" pitchFamily="34" charset="0"/>
              </a:rPr>
              <a:t>:</a:t>
            </a:r>
          </a:p>
        </p:txBody>
      </p:sp>
      <p:graphicFrame>
        <p:nvGraphicFramePr>
          <p:cNvPr id="19" name="Tabla 18"/>
          <p:cNvGraphicFramePr>
            <a:graphicFrameLocks noGrp="1"/>
          </p:cNvGraphicFramePr>
          <p:nvPr>
            <p:extLst>
              <p:ext uri="{D42A27DB-BD31-4B8C-83A1-F6EECF244321}">
                <p14:modId xmlns:p14="http://schemas.microsoft.com/office/powerpoint/2010/main" val="3418904949"/>
              </p:ext>
            </p:extLst>
          </p:nvPr>
        </p:nvGraphicFramePr>
        <p:xfrm>
          <a:off x="1527398" y="2511632"/>
          <a:ext cx="9137204" cy="3247725"/>
        </p:xfrm>
        <a:graphic>
          <a:graphicData uri="http://schemas.openxmlformats.org/drawingml/2006/table">
            <a:tbl>
              <a:tblPr firstRow="1" bandRow="1">
                <a:tableStyleId>{69012ECD-51FC-41F1-AA8D-1B2483CD663E}</a:tableStyleId>
              </a:tblPr>
              <a:tblGrid>
                <a:gridCol w="5719563">
                  <a:extLst>
                    <a:ext uri="{9D8B030D-6E8A-4147-A177-3AD203B41FA5}">
                      <a16:colId xmlns:a16="http://schemas.microsoft.com/office/drawing/2014/main" val="20000"/>
                    </a:ext>
                  </a:extLst>
                </a:gridCol>
                <a:gridCol w="3417641">
                  <a:extLst>
                    <a:ext uri="{9D8B030D-6E8A-4147-A177-3AD203B41FA5}">
                      <a16:colId xmlns:a16="http://schemas.microsoft.com/office/drawing/2014/main" val="20001"/>
                    </a:ext>
                  </a:extLst>
                </a:gridCol>
              </a:tblGrid>
              <a:tr h="558379">
                <a:tc>
                  <a:txBody>
                    <a:bodyPr/>
                    <a:lstStyle/>
                    <a:p>
                      <a:pPr algn="ctr"/>
                      <a:r>
                        <a:rPr lang="es-ES" sz="1600" b="1" dirty="0">
                          <a:solidFill>
                            <a:schemeClr val="bg1"/>
                          </a:solidFill>
                          <a:latin typeface="Arial" panose="020B0604020202020204" pitchFamily="34" charset="0"/>
                          <a:cs typeface="Arial" panose="020B0604020202020204" pitchFamily="34" charset="0"/>
                        </a:rPr>
                        <a:t>ESCALA</a:t>
                      </a:r>
                      <a:r>
                        <a:rPr lang="es-ES" sz="1600" b="1" baseline="0" dirty="0">
                          <a:solidFill>
                            <a:schemeClr val="bg1"/>
                          </a:solidFill>
                          <a:latin typeface="Arial" panose="020B0604020202020204" pitchFamily="34" charset="0"/>
                          <a:cs typeface="Arial" panose="020B0604020202020204" pitchFamily="34" charset="0"/>
                        </a:rPr>
                        <a:t> DE VALORACIÓN</a:t>
                      </a:r>
                      <a:endParaRPr lang="es-ES" sz="16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s-ES" sz="1600" b="1" baseline="0" dirty="0">
                          <a:solidFill>
                            <a:schemeClr val="bg1"/>
                          </a:solidFill>
                          <a:latin typeface="Arial" panose="020B0604020202020204" pitchFamily="34" charset="0"/>
                          <a:cs typeface="Arial" panose="020B0604020202020204" pitchFamily="34" charset="0"/>
                        </a:rPr>
                        <a:t>PUNTOS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05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600" baseline="-25000" dirty="0">
                          <a:latin typeface="Bahnschrift Light SemiCondensed" panose="020B0502040204020203" pitchFamily="34" charset="0"/>
                        </a:rPr>
                        <a:t>MUY BUENA</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aseline="0" dirty="0">
                          <a:latin typeface="Bahnschrift Light SemiCondensed" panose="020B0502040204020203" pitchFamily="34" charset="0"/>
                        </a:rPr>
                        <a:t>40 puntos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601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600" baseline="-25000" dirty="0">
                          <a:latin typeface="Bahnschrift Light SemiCondensed" panose="020B0502040204020203" pitchFamily="34" charset="0"/>
                        </a:rPr>
                        <a:t>BUENA</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aseline="0" dirty="0">
                          <a:latin typeface="Bahnschrift Light SemiCondensed" panose="020B0502040204020203" pitchFamily="34" charset="0"/>
                        </a:rPr>
                        <a:t>20 puntos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1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600" baseline="-25000" dirty="0">
                          <a:latin typeface="Bahnschrift Light SemiCondensed" panose="020B0502040204020203" pitchFamily="34" charset="0"/>
                        </a:rPr>
                        <a:t>APTA</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aseline="0" dirty="0">
                          <a:latin typeface="Bahnschrift Light SemiCondensed" panose="020B0502040204020203" pitchFamily="34" charset="0"/>
                        </a:rPr>
                        <a:t>0 puntos</a:t>
                      </a:r>
                      <a:endParaRPr lang="es-ES" sz="2400" baseline="0" dirty="0">
                        <a:latin typeface="Bahnschrift Light SemiCondensed" panose="020B0502040204020203"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13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600" baseline="-25000" dirty="0">
                          <a:latin typeface="Bahnschrift Light SemiCondensed" panose="020B0502040204020203" pitchFamily="34" charset="0"/>
                        </a:rPr>
                        <a:t>NO CUMPLE</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aseline="0" dirty="0">
                          <a:latin typeface="Bahnschrift Light SemiCondensed" panose="020B0502040204020203" pitchFamily="34"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413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600" baseline="-25000" dirty="0">
                          <a:latin typeface="Bahnschrift Light SemiCondensed" panose="020B0502040204020203" pitchFamily="34" charset="0"/>
                        </a:rPr>
                        <a:t>UMBRAL MÍNIMO APLICABLE: 20 PUNTOS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400" baseline="0" dirty="0">
                        <a:latin typeface="Bahnschrift Light SemiCondensed" panose="020B0502040204020203"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 Box 7">
            <a:extLst>
              <a:ext uri="{FF2B5EF4-FFF2-40B4-BE49-F238E27FC236}">
                <a16:creationId xmlns:a16="http://schemas.microsoft.com/office/drawing/2014/main" id="{6B3C4771-3370-40CB-9D0E-A53486BCFD32}"/>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433861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0271" y="68259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338554"/>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SUMINISTROS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 Automáticos o no dependientes de juicios de valor</a:t>
            </a:r>
            <a:endParaRPr lang="es-ES" sz="1600" b="1" dirty="0">
              <a:latin typeface="Arial" panose="020B0604020202020204" pitchFamily="34" charset="0"/>
              <a:cs typeface="Arial" panose="020B0604020202020204" pitchFamily="34" charset="0"/>
            </a:endParaRPr>
          </a:p>
        </p:txBody>
      </p:sp>
      <p:sp>
        <p:nvSpPr>
          <p:cNvPr id="8" name="CuadroTexto 7"/>
          <p:cNvSpPr txBox="1"/>
          <p:nvPr/>
        </p:nvSpPr>
        <p:spPr>
          <a:xfrm>
            <a:off x="133402" y="1844927"/>
            <a:ext cx="11925196" cy="4708981"/>
          </a:xfrm>
          <a:prstGeom prst="rect">
            <a:avLst/>
          </a:prstGeom>
          <a:noFill/>
        </p:spPr>
        <p:txBody>
          <a:bodyPr wrap="square" rtlCol="0">
            <a:spAutoFit/>
          </a:bodyPr>
          <a:lstStyle/>
          <a:p>
            <a:pPr>
              <a:lnSpc>
                <a:spcPct val="150000"/>
              </a:lnSpc>
            </a:pPr>
            <a:r>
              <a:rPr lang="es-ES" sz="1600" u="sng" dirty="0">
                <a:solidFill>
                  <a:srgbClr val="0070C0"/>
                </a:solidFill>
                <a:latin typeface="Arial" panose="020B0604020202020204" pitchFamily="34" charset="0"/>
                <a:cs typeface="Arial" panose="020B0604020202020204" pitchFamily="34" charset="0"/>
              </a:rPr>
              <a:t>Características técnicas específicas valorables de modo automático</a:t>
            </a:r>
            <a:r>
              <a:rPr lang="es-ES" sz="1600" dirty="0">
                <a:solidFill>
                  <a:srgbClr val="0070C0"/>
                </a:solidFill>
                <a:latin typeface="Arial" panose="020B0604020202020204" pitchFamily="34" charset="0"/>
                <a:cs typeface="Arial" panose="020B0604020202020204" pitchFamily="34" charset="0"/>
              </a:rPr>
              <a:t>: Máximo 5 puntos</a:t>
            </a:r>
          </a:p>
          <a:p>
            <a:pPr>
              <a:lnSpc>
                <a:spcPct val="150000"/>
              </a:lnSpc>
            </a:pPr>
            <a:endParaRPr lang="es-ES"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b="1" cap="all" dirty="0">
                <a:latin typeface="Arial" panose="020B0604020202020204" pitchFamily="34" charset="0"/>
                <a:cs typeface="Arial" panose="020B0604020202020204" pitchFamily="34" charset="0"/>
              </a:rPr>
              <a:t>Agrupación 5: Estimulación fisiológica en </a:t>
            </a:r>
            <a:r>
              <a:rPr lang="es-ES" sz="1600" b="1" cap="all" dirty="0" err="1">
                <a:latin typeface="Arial" panose="020B0604020202020204" pitchFamily="34" charset="0"/>
                <a:cs typeface="Arial" panose="020B0604020202020204" pitchFamily="34" charset="0"/>
              </a:rPr>
              <a:t>His</a:t>
            </a:r>
            <a:r>
              <a:rPr lang="es-ES" sz="1600" b="1" cap="all" dirty="0">
                <a:latin typeface="Arial" panose="020B0604020202020204" pitchFamily="34" charset="0"/>
                <a:cs typeface="Arial" panose="020B0604020202020204" pitchFamily="34" charset="0"/>
              </a:rPr>
              <a:t> </a:t>
            </a:r>
            <a:r>
              <a:rPr lang="es-ES" sz="1600" b="1" cap="all" dirty="0" err="1">
                <a:latin typeface="Arial" panose="020B0604020202020204" pitchFamily="34" charset="0"/>
                <a:cs typeface="Arial" panose="020B0604020202020204" pitchFamily="34" charset="0"/>
              </a:rPr>
              <a:t>Purkinge</a:t>
            </a:r>
            <a:r>
              <a:rPr lang="es-ES" dirty="0">
                <a:latin typeface="Bahnschrift Light SemiCondensed" panose="020B0502040204020203" pitchFamily="34" charset="0"/>
                <a:cs typeface="Arial" panose="020B0604020202020204" pitchFamily="34" charset="0"/>
              </a:rPr>
              <a:t>.- Se asignarán 5 puntos a las ofertas en las que el periodo de vida de la batería sea mayor de 9 años en condiciones de estimulación permanente a energías estándares para los MARCAPASOS UNICAMERALES Y MARCAPASOS BICAMERALES, y superior a 11 años para los MARCAPASOS RESINCRONIZACIÓN</a:t>
            </a:r>
          </a:p>
          <a:p>
            <a:pPr marL="285750" indent="-285750" algn="just">
              <a:buFont typeface="Wingdings" panose="05000000000000000000" pitchFamily="2" charset="2"/>
              <a:buChar char="Ø"/>
            </a:pPr>
            <a:endParaRPr lang="es-ES" u="sng" dirty="0">
              <a:solidFill>
                <a:srgbClr val="0070C0"/>
              </a:solidFill>
              <a:latin typeface="Bahnschrift Light SemiCondensed" panose="020B0502040204020203" pitchFamily="34" charset="0"/>
              <a:cs typeface="Arial" panose="020B0604020202020204" pitchFamily="34" charset="0"/>
            </a:endParaRPr>
          </a:p>
          <a:p>
            <a:pPr algn="just"/>
            <a:r>
              <a:rPr lang="es-ES" sz="1600" u="sng" dirty="0">
                <a:solidFill>
                  <a:srgbClr val="0070C0"/>
                </a:solidFill>
                <a:latin typeface="Arial" panose="020B0604020202020204" pitchFamily="34" charset="0"/>
                <a:cs typeface="Arial" panose="020B0604020202020204" pitchFamily="34" charset="0"/>
              </a:rPr>
              <a:t>Eficacia y seguridad medida por la evidencia científica en estudios positivos publicados</a:t>
            </a:r>
            <a:r>
              <a:rPr lang="es-ES" sz="1600" dirty="0">
                <a:solidFill>
                  <a:srgbClr val="0070C0"/>
                </a:solidFill>
                <a:latin typeface="Arial" panose="020B0604020202020204" pitchFamily="34" charset="0"/>
                <a:cs typeface="Arial" panose="020B0604020202020204" pitchFamily="34" charset="0"/>
              </a:rPr>
              <a:t>:</a:t>
            </a:r>
            <a:r>
              <a:rPr lang="es-ES" dirty="0">
                <a:solidFill>
                  <a:srgbClr val="0070C0"/>
                </a:solidFill>
                <a:latin typeface="Arial" panose="020B0604020202020204" pitchFamily="34" charset="0"/>
                <a:cs typeface="Arial" panose="020B0604020202020204" pitchFamily="34" charset="0"/>
              </a:rPr>
              <a:t> </a:t>
            </a:r>
            <a:r>
              <a:rPr lang="es-ES" sz="1600" dirty="0">
                <a:solidFill>
                  <a:srgbClr val="0070C0"/>
                </a:solidFill>
                <a:latin typeface="Arial" panose="020B0604020202020204" pitchFamily="34" charset="0"/>
                <a:cs typeface="Arial" panose="020B0604020202020204" pitchFamily="34" charset="0"/>
              </a:rPr>
              <a:t>Máximo 5 puntos</a:t>
            </a:r>
            <a:endParaRPr lang="es-ES" dirty="0">
              <a:solidFill>
                <a:srgbClr val="0070C0"/>
              </a:solidFill>
              <a:latin typeface="Arial" panose="020B0604020202020204" pitchFamily="34" charset="0"/>
              <a:cs typeface="Arial" panose="020B0604020202020204" pitchFamily="34" charset="0"/>
            </a:endParaRPr>
          </a:p>
          <a:p>
            <a:pPr algn="just"/>
            <a:endParaRPr lang="es-ES" u="sng" dirty="0">
              <a:solidFill>
                <a:srgbClr val="0070C0"/>
              </a:solidFill>
              <a:latin typeface="Bahnschrift Light SemiCondensed" panose="020B0502040204020203"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Bahnschrift Light SemiCondensed" panose="020B0502040204020203" pitchFamily="34" charset="0"/>
              </a:rPr>
              <a:t>Se valorará la existencia de evidencia científica en estudios positivos publicados sobre las siguientes materias (deberá aportarse copia de dichos estudios):</a:t>
            </a:r>
          </a:p>
          <a:p>
            <a:pPr marL="285750" indent="-285750" algn="just">
              <a:buFont typeface="Wingdings" panose="05000000000000000000" pitchFamily="2" charset="2"/>
              <a:buChar char="Ø"/>
            </a:pPr>
            <a:endParaRPr lang="es-ES" dirty="0">
              <a:latin typeface="Bahnschrift Light SemiCondensed" panose="020B0502040204020203" pitchFamily="34" charset="0"/>
            </a:endParaRPr>
          </a:p>
          <a:p>
            <a:pPr marL="742950" lvl="1" indent="-285750" algn="just">
              <a:buFont typeface="Wingdings" panose="05000000000000000000" pitchFamily="2" charset="2"/>
              <a:buChar char="ü"/>
            </a:pPr>
            <a:r>
              <a:rPr lang="es-ES" dirty="0">
                <a:latin typeface="Bahnschrift Light SemiCondensed" panose="020B0502040204020203" pitchFamily="34" charset="0"/>
              </a:rPr>
              <a:t>Si existe evidencia científica en al menos un estudio sobre baja tasa de eventos adversos al seguimiento publicados en revistas de alto impacto: </a:t>
            </a:r>
            <a:r>
              <a:rPr lang="es-ES" b="1" dirty="0">
                <a:latin typeface="Bahnschrift Light SemiCondensed" panose="020B0502040204020203" pitchFamily="34" charset="0"/>
              </a:rPr>
              <a:t>2 puntos.</a:t>
            </a:r>
          </a:p>
          <a:p>
            <a:pPr marL="742950" lvl="1" indent="-285750" algn="just">
              <a:buFont typeface="Wingdings" panose="05000000000000000000" pitchFamily="2" charset="2"/>
              <a:buChar char="ü"/>
            </a:pPr>
            <a:endParaRPr lang="es-ES" b="1" dirty="0">
              <a:latin typeface="Bahnschrift Light SemiCondensed" panose="020B0502040204020203" pitchFamily="34" charset="0"/>
            </a:endParaRPr>
          </a:p>
          <a:p>
            <a:pPr marL="742950" lvl="1" indent="-285750" algn="just">
              <a:buFont typeface="Wingdings" panose="05000000000000000000" pitchFamily="2" charset="2"/>
              <a:buChar char="ü"/>
            </a:pPr>
            <a:r>
              <a:rPr lang="es-ES" dirty="0">
                <a:latin typeface="Bahnschrift Light SemiCondensed" panose="020B0502040204020203" pitchFamily="34" charset="0"/>
              </a:rPr>
              <a:t>Si existe evidencia científica en al menos un estudio sobre baja tasa de recurrencia publicados en revistas de alto impacto: </a:t>
            </a:r>
            <a:r>
              <a:rPr lang="es-ES" b="1" dirty="0">
                <a:latin typeface="Bahnschrift Light SemiCondensed" panose="020B0502040204020203" pitchFamily="34" charset="0"/>
              </a:rPr>
              <a:t>3 puntos.</a:t>
            </a:r>
            <a:endParaRPr lang="es-ES" dirty="0">
              <a:latin typeface="Bahnschrift Light SemiCondensed" panose="020B0502040204020203" pitchFamily="34" charset="0"/>
            </a:endParaRPr>
          </a:p>
        </p:txBody>
      </p:sp>
      <p:sp>
        <p:nvSpPr>
          <p:cNvPr id="7" name="Text Box 7">
            <a:extLst>
              <a:ext uri="{FF2B5EF4-FFF2-40B4-BE49-F238E27FC236}">
                <a16:creationId xmlns:a16="http://schemas.microsoft.com/office/drawing/2014/main" id="{9CC08180-586C-4FBE-B630-60750F300453}"/>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66297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8090" y="722253"/>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Servicios de consultoría para la reingeniería de procesos operativos con el fin de la optimización de procesos 	asistenciales: </a:t>
            </a:r>
            <a:r>
              <a:rPr lang="es-ES" sz="1600" dirty="0">
                <a:latin typeface="Arial" panose="020B0604020202020204" pitchFamily="34" charset="0"/>
                <a:cs typeface="Arial" panose="020B0604020202020204" pitchFamily="34" charset="0"/>
              </a:rPr>
              <a:t>No automáticos o dependientes de juicios de valor</a:t>
            </a:r>
            <a:endParaRPr lang="es-ES" sz="1600" b="1" dirty="0">
              <a:latin typeface="Arial" panose="020B0604020202020204" pitchFamily="34" charset="0"/>
              <a:cs typeface="Arial" panose="020B0604020202020204" pitchFamily="34" charset="0"/>
            </a:endParaRPr>
          </a:p>
        </p:txBody>
      </p:sp>
      <p:sp>
        <p:nvSpPr>
          <p:cNvPr id="6" name="CuadroTexto 5"/>
          <p:cNvSpPr txBox="1"/>
          <p:nvPr/>
        </p:nvSpPr>
        <p:spPr>
          <a:xfrm>
            <a:off x="95534" y="2337370"/>
            <a:ext cx="11993435" cy="4401205"/>
          </a:xfrm>
          <a:prstGeom prst="rect">
            <a:avLst/>
          </a:prstGeom>
          <a:noFill/>
        </p:spPr>
        <p:txBody>
          <a:bodyPr wrap="square" rtlCol="0">
            <a:spAutoFit/>
          </a:bodyPr>
          <a:lstStyle/>
          <a:p>
            <a:pPr algn="just"/>
            <a:r>
              <a:rPr lang="es-ES" sz="1600" u="sng" dirty="0">
                <a:solidFill>
                  <a:srgbClr val="0070C0"/>
                </a:solidFill>
                <a:latin typeface="Arial" panose="020B0604020202020204" pitchFamily="34" charset="0"/>
                <a:cs typeface="Arial" panose="020B0604020202020204" pitchFamily="34" charset="0"/>
              </a:rPr>
              <a:t>Plan Operativo para el desarrollo del servicio de consultoría para la reingeniería de procesos operativos con el fin de la optimización de procesos asistenciales</a:t>
            </a:r>
            <a:r>
              <a:rPr lang="es-ES" sz="1600" dirty="0">
                <a:solidFill>
                  <a:srgbClr val="0070C0"/>
                </a:solidFill>
                <a:latin typeface="Arial" panose="020B0604020202020204" pitchFamily="34" charset="0"/>
                <a:cs typeface="Arial" panose="020B0604020202020204" pitchFamily="34" charset="0"/>
              </a:rPr>
              <a:t>: Máximo 45 puntos</a:t>
            </a:r>
          </a:p>
          <a:p>
            <a:pPr algn="just"/>
            <a:endParaRPr lang="es-ES"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Bahnschrift Light SemiCondensed" panose="020B0502040204020203" pitchFamily="34" charset="0"/>
              </a:rPr>
              <a:t>Se valorará el plan operativo para la prestación del servicio presentado por el licitador, según los siguientes apartados:</a:t>
            </a:r>
          </a:p>
          <a:p>
            <a:pPr algn="just"/>
            <a:endParaRPr lang="es-ES" dirty="0">
              <a:latin typeface="Bahnschrift Light SemiCondensed" panose="020B0502040204020203" pitchFamily="34" charset="0"/>
            </a:endParaRPr>
          </a:p>
          <a:p>
            <a:pPr marL="800100" lvl="1" indent="-342900" algn="just">
              <a:buFont typeface="Wingdings" panose="05000000000000000000" pitchFamily="2" charset="2"/>
              <a:buChar char="ü"/>
            </a:pPr>
            <a:r>
              <a:rPr lang="es-ES" dirty="0">
                <a:latin typeface="Bahnschrift Light SemiCondensed" panose="020B0502040204020203" pitchFamily="34" charset="0"/>
              </a:rPr>
              <a:t>La descripción de los servicios y plan de trabajo para la elaboración, implementación y seguimiento de los procesos operativos: </a:t>
            </a:r>
            <a:r>
              <a:rPr lang="es-ES" i="1" dirty="0">
                <a:latin typeface="Bahnschrift Light SemiCondensed" panose="020B0502040204020203" pitchFamily="34" charset="0"/>
              </a:rPr>
              <a:t>Puntuación máxima</a:t>
            </a:r>
            <a:r>
              <a:rPr lang="es-ES" dirty="0">
                <a:latin typeface="Bahnschrift Light SemiCondensed" panose="020B0502040204020203" pitchFamily="34" charset="0"/>
              </a:rPr>
              <a:t>: </a:t>
            </a:r>
            <a:r>
              <a:rPr lang="es-ES" b="1" dirty="0">
                <a:latin typeface="Bahnschrift Light SemiCondensed" panose="020B0502040204020203" pitchFamily="34" charset="0"/>
              </a:rPr>
              <a:t>20 puntos</a:t>
            </a:r>
            <a:r>
              <a:rPr lang="es-ES" dirty="0">
                <a:latin typeface="Bahnschrift Light SemiCondensed" panose="020B0502040204020203" pitchFamily="34" charset="0"/>
              </a:rPr>
              <a:t>.</a:t>
            </a:r>
          </a:p>
          <a:p>
            <a:pPr lvl="1" algn="just"/>
            <a:endParaRPr lang="es-ES" dirty="0">
              <a:latin typeface="Bahnschrift Light SemiCondensed" panose="020B0502040204020203" pitchFamily="34" charset="0"/>
            </a:endParaRPr>
          </a:p>
          <a:p>
            <a:pPr marL="800100" lvl="1" indent="-342900" algn="just">
              <a:buFont typeface="Wingdings" panose="05000000000000000000" pitchFamily="2" charset="2"/>
              <a:buChar char="ü"/>
            </a:pPr>
            <a:r>
              <a:rPr lang="es-ES" dirty="0">
                <a:latin typeface="Bahnschrift Light SemiCondensed" panose="020B0502040204020203" pitchFamily="34" charset="0"/>
              </a:rPr>
              <a:t>La configuración del equipo humano asignado al servicio: </a:t>
            </a:r>
            <a:r>
              <a:rPr lang="es-ES" i="1" dirty="0">
                <a:latin typeface="Bahnschrift Light SemiCondensed" panose="020B0502040204020203" pitchFamily="34" charset="0"/>
              </a:rPr>
              <a:t>Puntuación máxima</a:t>
            </a:r>
            <a:r>
              <a:rPr lang="es-ES" dirty="0">
                <a:latin typeface="Bahnschrift Light SemiCondensed" panose="020B0502040204020203" pitchFamily="34" charset="0"/>
              </a:rPr>
              <a:t>: </a:t>
            </a:r>
            <a:r>
              <a:rPr lang="es-ES" b="1" dirty="0">
                <a:latin typeface="Bahnschrift Light SemiCondensed" panose="020B0502040204020203" pitchFamily="34" charset="0"/>
              </a:rPr>
              <a:t>10 puntos</a:t>
            </a:r>
            <a:r>
              <a:rPr lang="es-ES" dirty="0">
                <a:latin typeface="Bahnschrift Light SemiCondensed" panose="020B0502040204020203" pitchFamily="34" charset="0"/>
              </a:rPr>
              <a:t>.</a:t>
            </a:r>
          </a:p>
          <a:p>
            <a:pPr lvl="1" algn="just"/>
            <a:endParaRPr lang="es-ES" dirty="0">
              <a:latin typeface="Bahnschrift Light SemiCondensed" panose="020B0502040204020203" pitchFamily="34" charset="0"/>
            </a:endParaRPr>
          </a:p>
          <a:p>
            <a:pPr marL="800100" lvl="1" indent="-342900" algn="just">
              <a:buFont typeface="Wingdings" panose="05000000000000000000" pitchFamily="2" charset="2"/>
              <a:buChar char="ü"/>
            </a:pPr>
            <a:r>
              <a:rPr lang="es-ES" dirty="0">
                <a:latin typeface="Bahnschrift Light SemiCondensed" panose="020B0502040204020203" pitchFamily="34" charset="0"/>
              </a:rPr>
              <a:t>El plan de trabajo que describa cómo se llevará a cabo el seguimiento de grado de avance del servicio: </a:t>
            </a:r>
            <a:r>
              <a:rPr lang="es-ES" i="1" dirty="0">
                <a:latin typeface="Bahnschrift Light SemiCondensed" panose="020B0502040204020203" pitchFamily="34" charset="0"/>
              </a:rPr>
              <a:t>Puntuación máxima </a:t>
            </a:r>
            <a:r>
              <a:rPr lang="es-ES" b="1" dirty="0">
                <a:latin typeface="Bahnschrift Light SemiCondensed" panose="020B0502040204020203" pitchFamily="34" charset="0"/>
              </a:rPr>
              <a:t>10 puntos</a:t>
            </a:r>
            <a:r>
              <a:rPr lang="es-ES" dirty="0">
                <a:latin typeface="Bahnschrift Light SemiCondensed" panose="020B0502040204020203" pitchFamily="34" charset="0"/>
              </a:rPr>
              <a:t>.</a:t>
            </a:r>
          </a:p>
          <a:p>
            <a:pPr lvl="1" algn="just"/>
            <a:endParaRPr lang="es-ES" dirty="0">
              <a:latin typeface="Bahnschrift Light SemiCondensed" panose="020B0502040204020203" pitchFamily="34" charset="0"/>
            </a:endParaRPr>
          </a:p>
          <a:p>
            <a:pPr marL="800100" lvl="1" indent="-342900" algn="just">
              <a:buFont typeface="Wingdings" panose="05000000000000000000" pitchFamily="2" charset="2"/>
              <a:buChar char="ü"/>
            </a:pPr>
            <a:r>
              <a:rPr lang="es-ES" dirty="0">
                <a:latin typeface="Bahnschrift Light SemiCondensed" panose="020B0502040204020203" pitchFamily="34" charset="0"/>
              </a:rPr>
              <a:t>El contenido de un diagrama de Gantt: </a:t>
            </a:r>
            <a:r>
              <a:rPr lang="es-ES" i="1" dirty="0">
                <a:latin typeface="Bahnschrift Light SemiCondensed" panose="020B0502040204020203" pitchFamily="34" charset="0"/>
              </a:rPr>
              <a:t>Puntuación máxima</a:t>
            </a:r>
            <a:r>
              <a:rPr lang="es-ES" dirty="0">
                <a:latin typeface="Bahnschrift Light SemiCondensed" panose="020B0502040204020203" pitchFamily="34" charset="0"/>
              </a:rPr>
              <a:t>: </a:t>
            </a:r>
            <a:r>
              <a:rPr lang="es-ES" b="1" dirty="0">
                <a:latin typeface="Bahnschrift Light SemiCondensed" panose="020B0502040204020203" pitchFamily="34" charset="0"/>
              </a:rPr>
              <a:t>5 puntos</a:t>
            </a:r>
            <a:r>
              <a:rPr lang="es-ES" dirty="0">
                <a:latin typeface="Bahnschrift Light SemiCondensed" panose="020B0502040204020203" pitchFamily="34" charset="0"/>
              </a:rPr>
              <a:t>.</a:t>
            </a:r>
          </a:p>
          <a:p>
            <a:pPr algn="just"/>
            <a:endParaRPr lang="es-ES" sz="1600" dirty="0">
              <a:solidFill>
                <a:srgbClr val="0070C0"/>
              </a:solidFill>
              <a:latin typeface="Bahnschrift Light SemiCondensed" panose="020B0502040204020203" pitchFamily="34" charset="0"/>
              <a:cs typeface="Arial" panose="020B0604020202020204" pitchFamily="34" charset="0"/>
            </a:endParaRPr>
          </a:p>
          <a:p>
            <a:endParaRPr lang="es-ES" dirty="0"/>
          </a:p>
        </p:txBody>
      </p:sp>
      <p:sp>
        <p:nvSpPr>
          <p:cNvPr id="7" name="Text Box 7">
            <a:extLst>
              <a:ext uri="{FF2B5EF4-FFF2-40B4-BE49-F238E27FC236}">
                <a16:creationId xmlns:a16="http://schemas.microsoft.com/office/drawing/2014/main" id="{0393600A-D7C0-4A60-89AF-6E18C554933B}"/>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57649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17754" y="69624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Servicios de consultoría para la reingeniería de procesos operativos con el fin de la optimización de procesos 	asistenciales: </a:t>
            </a:r>
            <a:r>
              <a:rPr lang="es-ES" sz="1600" dirty="0">
                <a:latin typeface="Arial" panose="020B0604020202020204" pitchFamily="34" charset="0"/>
                <a:cs typeface="Arial" panose="020B0604020202020204" pitchFamily="34" charset="0"/>
              </a:rPr>
              <a:t>No automáticos o dependientes de juicios de valor</a:t>
            </a:r>
            <a:endParaRPr lang="es-ES" sz="1600" b="1" dirty="0">
              <a:latin typeface="Arial" panose="020B0604020202020204" pitchFamily="34" charset="0"/>
              <a:cs typeface="Arial" panose="020B0604020202020204" pitchFamily="34" charset="0"/>
            </a:endParaRPr>
          </a:p>
        </p:txBody>
      </p:sp>
      <p:sp>
        <p:nvSpPr>
          <p:cNvPr id="6" name="CuadroTexto 5"/>
          <p:cNvSpPr txBox="1"/>
          <p:nvPr/>
        </p:nvSpPr>
        <p:spPr>
          <a:xfrm>
            <a:off x="95534" y="2337370"/>
            <a:ext cx="11993435" cy="1107996"/>
          </a:xfrm>
          <a:prstGeom prst="rect">
            <a:avLst/>
          </a:prstGeom>
          <a:noFill/>
        </p:spPr>
        <p:txBody>
          <a:bodyPr wrap="square" rtlCol="0">
            <a:spAutoFit/>
          </a:bodyPr>
          <a:lstStyle/>
          <a:p>
            <a:pPr algn="just"/>
            <a:r>
              <a:rPr lang="es-ES" sz="1600" u="sng" dirty="0">
                <a:latin typeface="Arial" panose="020B0604020202020204" pitchFamily="34" charset="0"/>
                <a:cs typeface="Arial" panose="020B0604020202020204" pitchFamily="34" charset="0"/>
              </a:rPr>
              <a:t>Para la valoración de cada apartado de la oferta, se utilizará la siguiente escala:</a:t>
            </a:r>
            <a:endParaRPr lang="es-ES" sz="1600" dirty="0">
              <a:latin typeface="Arial" panose="020B0604020202020204" pitchFamily="34" charset="0"/>
              <a:cs typeface="Arial" panose="020B0604020202020204" pitchFamily="34" charset="0"/>
            </a:endParaRPr>
          </a:p>
          <a:p>
            <a:pPr algn="just"/>
            <a:endParaRPr lang="es-ES" sz="1600" dirty="0">
              <a:solidFill>
                <a:srgbClr val="0070C0"/>
              </a:solidFill>
              <a:latin typeface="Arial" panose="020B0604020202020204" pitchFamily="34" charset="0"/>
              <a:cs typeface="Arial" panose="020B0604020202020204" pitchFamily="34" charset="0"/>
            </a:endParaRPr>
          </a:p>
          <a:p>
            <a:pPr algn="just"/>
            <a:endParaRPr lang="es-ES" sz="1600" dirty="0">
              <a:solidFill>
                <a:srgbClr val="0070C0"/>
              </a:solidFill>
              <a:latin typeface="Bahnschrift Light SemiCondensed" panose="020B0502040204020203" pitchFamily="34" charset="0"/>
              <a:cs typeface="Arial" panose="020B0604020202020204" pitchFamily="34" charset="0"/>
            </a:endParaRPr>
          </a:p>
          <a:p>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1884243480"/>
              </p:ext>
            </p:extLst>
          </p:nvPr>
        </p:nvGraphicFramePr>
        <p:xfrm>
          <a:off x="1523649" y="2891368"/>
          <a:ext cx="9137204" cy="3247725"/>
        </p:xfrm>
        <a:graphic>
          <a:graphicData uri="http://schemas.openxmlformats.org/drawingml/2006/table">
            <a:tbl>
              <a:tblPr firstRow="1" bandRow="1">
                <a:tableStyleId>{69012ECD-51FC-41F1-AA8D-1B2483CD663E}</a:tableStyleId>
              </a:tblPr>
              <a:tblGrid>
                <a:gridCol w="5719563">
                  <a:extLst>
                    <a:ext uri="{9D8B030D-6E8A-4147-A177-3AD203B41FA5}">
                      <a16:colId xmlns:a16="http://schemas.microsoft.com/office/drawing/2014/main" val="20000"/>
                    </a:ext>
                  </a:extLst>
                </a:gridCol>
                <a:gridCol w="3417641">
                  <a:extLst>
                    <a:ext uri="{9D8B030D-6E8A-4147-A177-3AD203B41FA5}">
                      <a16:colId xmlns:a16="http://schemas.microsoft.com/office/drawing/2014/main" val="20001"/>
                    </a:ext>
                  </a:extLst>
                </a:gridCol>
              </a:tblGrid>
              <a:tr h="558379">
                <a:tc>
                  <a:txBody>
                    <a:bodyPr/>
                    <a:lstStyle/>
                    <a:p>
                      <a:pPr algn="ctr"/>
                      <a:r>
                        <a:rPr lang="es-ES" sz="1600" dirty="0">
                          <a:latin typeface="Arial" panose="020B0604020202020204" pitchFamily="34" charset="0"/>
                          <a:cs typeface="Arial" panose="020B0604020202020204" pitchFamily="34" charset="0"/>
                        </a:rPr>
                        <a:t>ESCALA DE VALORACIÓN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s-ES" sz="1600" dirty="0">
                          <a:latin typeface="Arial" panose="020B0604020202020204" pitchFamily="34" charset="0"/>
                          <a:cs typeface="Arial" panose="020B0604020202020204" pitchFamily="34" charset="0"/>
                        </a:rPr>
                        <a:t>PUNTUACIÓN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05125">
                <a:tc>
                  <a:txBody>
                    <a:bodyPr/>
                    <a:lstStyle/>
                    <a:p>
                      <a:pPr algn="ctr"/>
                      <a:r>
                        <a:rPr lang="es-ES" dirty="0">
                          <a:latin typeface="Bahnschrift Light SemiCondensed" panose="020B0502040204020203" pitchFamily="34" charset="0"/>
                        </a:rPr>
                        <a:t>MUY BUENA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100%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60106">
                <a:tc>
                  <a:txBody>
                    <a:bodyPr/>
                    <a:lstStyle/>
                    <a:p>
                      <a:pPr algn="ctr"/>
                      <a:r>
                        <a:rPr lang="es-ES" dirty="0">
                          <a:latin typeface="Bahnschrift Light SemiCondensed" panose="020B0502040204020203" pitchFamily="34" charset="0"/>
                        </a:rPr>
                        <a:t>BUENA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67%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1372">
                <a:tc>
                  <a:txBody>
                    <a:bodyPr/>
                    <a:lstStyle/>
                    <a:p>
                      <a:pPr algn="ctr"/>
                      <a:r>
                        <a:rPr lang="es-ES" dirty="0">
                          <a:latin typeface="Bahnschrift Light SemiCondensed" panose="020B0502040204020203" pitchFamily="34" charset="0"/>
                        </a:rPr>
                        <a:t>APTA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33%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1371">
                <a:tc>
                  <a:txBody>
                    <a:bodyPr/>
                    <a:lstStyle/>
                    <a:p>
                      <a:pPr algn="ctr"/>
                      <a:r>
                        <a:rPr lang="es-ES" dirty="0">
                          <a:latin typeface="Bahnschrift Light SemiCondensed" panose="020B0502040204020203" pitchFamily="34" charset="0"/>
                        </a:rPr>
                        <a:t>INADECUADA O INSUFICIENTE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41372">
                <a:tc gridSpan="2">
                  <a:txBody>
                    <a:bodyPr/>
                    <a:lstStyle/>
                    <a:p>
                      <a:pPr algn="ctr"/>
                      <a:r>
                        <a:rPr lang="es-ES" dirty="0">
                          <a:latin typeface="Bahnschrift Light SemiCondensed" panose="020B0502040204020203" pitchFamily="34" charset="0"/>
                        </a:rPr>
                        <a:t>UMBRAL MÍNIMO DEL CONJUNTO DE LOS APARTADOS</a:t>
                      </a:r>
                      <a:r>
                        <a:rPr lang="es-ES" baseline="0" dirty="0">
                          <a:latin typeface="Bahnschrift Light SemiCondensed" panose="020B0502040204020203" pitchFamily="34" charset="0"/>
                        </a:rPr>
                        <a:t> VALORADOS: 30 puntos</a:t>
                      </a:r>
                      <a:endParaRPr lang="es-ES" dirty="0">
                        <a:latin typeface="Bahnschrift Light SemiCondensed" panose="020B0502040204020203"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400" baseline="0" dirty="0">
                        <a:latin typeface="Bahnschrift Light SemiCondensed" panose="020B0502040204020203"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 Box 7">
            <a:extLst>
              <a:ext uri="{FF2B5EF4-FFF2-40B4-BE49-F238E27FC236}">
                <a16:creationId xmlns:a16="http://schemas.microsoft.com/office/drawing/2014/main" id="{B9F3C31C-9B2C-468D-A49B-FAA6AAFEA1D8}"/>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950026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6413" y="69624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Servicios de consultoría para la reingeniería de procesos operativos con el fin de la optimización de procesos 	asistenciales: </a:t>
            </a:r>
            <a:r>
              <a:rPr lang="es-ES" sz="1600" dirty="0">
                <a:latin typeface="Arial" panose="020B0604020202020204" pitchFamily="34" charset="0"/>
                <a:cs typeface="Arial" panose="020B0604020202020204" pitchFamily="34" charset="0"/>
              </a:rPr>
              <a:t>Automáticos o no dependientes de juicios de valor</a:t>
            </a:r>
            <a:endParaRPr lang="es-ES" sz="1600" b="1" dirty="0">
              <a:latin typeface="Arial" panose="020B0604020202020204" pitchFamily="34" charset="0"/>
              <a:cs typeface="Arial" panose="020B0604020202020204" pitchFamily="34" charset="0"/>
            </a:endParaRPr>
          </a:p>
        </p:txBody>
      </p:sp>
      <p:sp>
        <p:nvSpPr>
          <p:cNvPr id="6" name="CuadroTexto 5"/>
          <p:cNvSpPr txBox="1"/>
          <p:nvPr/>
        </p:nvSpPr>
        <p:spPr>
          <a:xfrm>
            <a:off x="95534" y="2337370"/>
            <a:ext cx="11993435" cy="2400657"/>
          </a:xfrm>
          <a:prstGeom prst="rect">
            <a:avLst/>
          </a:prstGeom>
          <a:noFill/>
        </p:spPr>
        <p:txBody>
          <a:bodyPr wrap="square" rtlCol="0">
            <a:spAutoFit/>
          </a:bodyPr>
          <a:lstStyle/>
          <a:p>
            <a:pPr algn="just"/>
            <a:r>
              <a:rPr lang="es-ES" sz="1600" u="sng" dirty="0">
                <a:solidFill>
                  <a:srgbClr val="0070C0"/>
                </a:solidFill>
                <a:latin typeface="Arial" panose="020B0604020202020204" pitchFamily="34" charset="0"/>
                <a:cs typeface="Arial" panose="020B0604020202020204" pitchFamily="34" charset="0"/>
              </a:rPr>
              <a:t>Plazo de finalización de la fase de apoyo a la implantación de la reingeniería de procesos operativos:</a:t>
            </a:r>
            <a:r>
              <a:rPr lang="es-ES" sz="1600" dirty="0">
                <a:solidFill>
                  <a:srgbClr val="0070C0"/>
                </a:solidFill>
                <a:latin typeface="Arial" panose="020B0604020202020204" pitchFamily="34" charset="0"/>
                <a:cs typeface="Arial" panose="020B0604020202020204" pitchFamily="34" charset="0"/>
              </a:rPr>
              <a:t> Máximo 5 puntos</a:t>
            </a:r>
          </a:p>
          <a:p>
            <a:pPr algn="just"/>
            <a:endParaRPr lang="es-ES"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Bahnschrift Light SemiCondensed" panose="020B0502040204020203" pitchFamily="34" charset="0"/>
                <a:cs typeface="Arial" panose="020B0604020202020204" pitchFamily="34" charset="0"/>
              </a:rPr>
              <a:t>Se asignará 1 punto por cada mes que el licitador se comprometa a reducir el plazo máximo de dos años para la finalización de las tres primeras fases, con un máximo de 5 puntos.</a:t>
            </a:r>
          </a:p>
          <a:p>
            <a:pPr algn="just"/>
            <a:endParaRPr lang="es-ES" sz="1600" dirty="0">
              <a:solidFill>
                <a:srgbClr val="0070C0"/>
              </a:solidFill>
              <a:latin typeface="Arial" panose="020B0604020202020204" pitchFamily="34" charset="0"/>
              <a:cs typeface="Arial" panose="020B0604020202020204" pitchFamily="34" charset="0"/>
            </a:endParaRPr>
          </a:p>
          <a:p>
            <a:pPr algn="just"/>
            <a:r>
              <a:rPr lang="es-ES" sz="1600" u="sng" dirty="0">
                <a:solidFill>
                  <a:srgbClr val="0070C0"/>
                </a:solidFill>
                <a:latin typeface="Arial" panose="020B0604020202020204" pitchFamily="34" charset="0"/>
                <a:cs typeface="Arial" panose="020B0604020202020204" pitchFamily="34" charset="0"/>
              </a:rPr>
              <a:t>Mejora del porcentaje obligatorio de la retribución vinculada a la obtención de resultados en salud en las anualidades tercera y cuarta:</a:t>
            </a:r>
            <a:r>
              <a:rPr lang="es-ES" sz="1600" dirty="0">
                <a:solidFill>
                  <a:srgbClr val="0070C0"/>
                </a:solidFill>
                <a:latin typeface="Arial" panose="020B0604020202020204" pitchFamily="34" charset="0"/>
                <a:cs typeface="Arial" panose="020B0604020202020204" pitchFamily="34" charset="0"/>
              </a:rPr>
              <a:t> Máximo 5 puntos</a:t>
            </a:r>
            <a:endParaRPr lang="es-ES" sz="1600" u="sng" dirty="0">
              <a:solidFill>
                <a:srgbClr val="0070C0"/>
              </a:solidFill>
              <a:latin typeface="Arial" panose="020B0604020202020204" pitchFamily="34" charset="0"/>
              <a:cs typeface="Arial" panose="020B0604020202020204" pitchFamily="34" charset="0"/>
            </a:endParaRPr>
          </a:p>
          <a:p>
            <a:pPr algn="just"/>
            <a:endParaRPr lang="es-ES" sz="1600" dirty="0">
              <a:solidFill>
                <a:srgbClr val="0070C0"/>
              </a:solidFill>
              <a:latin typeface="Arial" panose="020B0604020202020204" pitchFamily="34" charset="0"/>
              <a:cs typeface="Arial" panose="020B0604020202020204" pitchFamily="34" charset="0"/>
            </a:endParaRPr>
          </a:p>
          <a:p>
            <a:endParaRPr lang="es-ES" dirty="0"/>
          </a:p>
        </p:txBody>
      </p:sp>
      <p:graphicFrame>
        <p:nvGraphicFramePr>
          <p:cNvPr id="11" name="Tabla 10"/>
          <p:cNvGraphicFramePr>
            <a:graphicFrameLocks noGrp="1"/>
          </p:cNvGraphicFramePr>
          <p:nvPr>
            <p:extLst>
              <p:ext uri="{D42A27DB-BD31-4B8C-83A1-F6EECF244321}">
                <p14:modId xmlns:p14="http://schemas.microsoft.com/office/powerpoint/2010/main" val="1600015674"/>
              </p:ext>
            </p:extLst>
          </p:nvPr>
        </p:nvGraphicFramePr>
        <p:xfrm>
          <a:off x="7260609" y="4107974"/>
          <a:ext cx="4678233" cy="2535300"/>
        </p:xfrm>
        <a:graphic>
          <a:graphicData uri="http://schemas.openxmlformats.org/drawingml/2006/table">
            <a:tbl>
              <a:tblPr firstRow="1" bandRow="1">
                <a:tableStyleId>{69012ECD-51FC-41F1-AA8D-1B2483CD663E}</a:tableStyleId>
              </a:tblPr>
              <a:tblGrid>
                <a:gridCol w="2928407">
                  <a:extLst>
                    <a:ext uri="{9D8B030D-6E8A-4147-A177-3AD203B41FA5}">
                      <a16:colId xmlns:a16="http://schemas.microsoft.com/office/drawing/2014/main" val="20000"/>
                    </a:ext>
                  </a:extLst>
                </a:gridCol>
                <a:gridCol w="1749826">
                  <a:extLst>
                    <a:ext uri="{9D8B030D-6E8A-4147-A177-3AD203B41FA5}">
                      <a16:colId xmlns:a16="http://schemas.microsoft.com/office/drawing/2014/main" val="20001"/>
                    </a:ext>
                  </a:extLst>
                </a:gridCol>
              </a:tblGrid>
              <a:tr h="391236">
                <a:tc>
                  <a:txBody>
                    <a:bodyPr/>
                    <a:lstStyle/>
                    <a:p>
                      <a:pPr algn="ctr"/>
                      <a:r>
                        <a:rPr lang="es-ES" sz="1600" b="1" dirty="0">
                          <a:latin typeface="Arial" panose="020B0604020202020204" pitchFamily="34" charset="0"/>
                          <a:cs typeface="Arial" panose="020B0604020202020204" pitchFamily="34" charset="0"/>
                        </a:rPr>
                        <a:t>%</a:t>
                      </a:r>
                      <a:r>
                        <a:rPr lang="es-ES" sz="1600" b="1" baseline="0" dirty="0">
                          <a:latin typeface="Arial" panose="020B0604020202020204" pitchFamily="34" charset="0"/>
                          <a:cs typeface="Arial" panose="020B0604020202020204" pitchFamily="34" charset="0"/>
                        </a:rPr>
                        <a:t> Retribución vinculada a resultados en salud</a:t>
                      </a:r>
                      <a:endParaRPr lang="es-ES" sz="1600" b="1" dirty="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s-ES" sz="1600" b="1" dirty="0">
                          <a:latin typeface="Arial" panose="020B0604020202020204" pitchFamily="34" charset="0"/>
                          <a:cs typeface="Arial" panose="020B0604020202020204" pitchFamily="34" charset="0"/>
                        </a:rPr>
                        <a:t>Puntuación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91236">
                <a:tc>
                  <a:txBody>
                    <a:bodyPr/>
                    <a:lstStyle/>
                    <a:p>
                      <a:pPr algn="ctr"/>
                      <a:r>
                        <a:rPr lang="es-ES" sz="1800" dirty="0">
                          <a:latin typeface="Bahnschrift Light SemiCondensed" panose="020B0502040204020203" pitchFamily="34" charset="0"/>
                        </a:rPr>
                        <a:t>31%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91236">
                <a:tc>
                  <a:txBody>
                    <a:bodyPr/>
                    <a:lstStyle/>
                    <a:p>
                      <a:pPr algn="ctr"/>
                      <a:r>
                        <a:rPr lang="es-ES" sz="1800" dirty="0">
                          <a:latin typeface="Bahnschrift Light SemiCondensed" panose="020B0502040204020203" pitchFamily="34" charset="0"/>
                        </a:rPr>
                        <a:t>32%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1236">
                <a:tc>
                  <a:txBody>
                    <a:bodyPr/>
                    <a:lstStyle/>
                    <a:p>
                      <a:pPr algn="ctr"/>
                      <a:r>
                        <a:rPr lang="es-ES" sz="1800" dirty="0">
                          <a:latin typeface="Bahnschrift Light SemiCondensed" panose="020B0502040204020203" pitchFamily="34" charset="0"/>
                        </a:rPr>
                        <a:t>33%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1236">
                <a:tc>
                  <a:txBody>
                    <a:bodyPr/>
                    <a:lstStyle/>
                    <a:p>
                      <a:pPr algn="ctr"/>
                      <a:r>
                        <a:rPr lang="es-ES" sz="1800" dirty="0">
                          <a:latin typeface="Bahnschrift Light SemiCondensed" panose="020B0502040204020203" pitchFamily="34" charset="0"/>
                        </a:rPr>
                        <a:t>34%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1236">
                <a:tc>
                  <a:txBody>
                    <a:bodyPr/>
                    <a:lstStyle/>
                    <a:p>
                      <a:pPr algn="ctr"/>
                      <a:r>
                        <a:rPr lang="es-ES" sz="1800" dirty="0">
                          <a:latin typeface="Bahnschrift Light SemiCondensed" panose="020B0502040204020203" pitchFamily="34" charset="0"/>
                        </a:rPr>
                        <a:t>35%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CuadroTexto 1"/>
          <p:cNvSpPr txBox="1"/>
          <p:nvPr/>
        </p:nvSpPr>
        <p:spPr>
          <a:xfrm>
            <a:off x="191069" y="4339988"/>
            <a:ext cx="6919413"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latin typeface="Bahnschrift Light SemiCondensed" panose="020B0502040204020203" pitchFamily="34" charset="0"/>
                <a:cs typeface="Arial" panose="020B0604020202020204" pitchFamily="34" charset="0"/>
              </a:rPr>
              <a:t>Se asignará 1 punto por cada punto porcentual de aumento de la retribución vinculada a resultados en salud, hasta un máximo de 5 puntos, según la siguiente escala:</a:t>
            </a:r>
          </a:p>
          <a:p>
            <a:endParaRPr lang="es-ES" dirty="0"/>
          </a:p>
        </p:txBody>
      </p:sp>
      <p:sp>
        <p:nvSpPr>
          <p:cNvPr id="12" name="Text Box 7">
            <a:extLst>
              <a:ext uri="{FF2B5EF4-FFF2-40B4-BE49-F238E27FC236}">
                <a16:creationId xmlns:a16="http://schemas.microsoft.com/office/drawing/2014/main" id="{260AD600-9F04-4301-95AF-16FDA09BF5BF}"/>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912595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16077" y="68259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Servicio para la disponibilidad tecnológica de dos polígrafos y un </a:t>
            </a:r>
            <a:r>
              <a:rPr lang="es-ES" sz="1600" b="1" dirty="0" err="1">
                <a:latin typeface="Arial" panose="020B0604020202020204" pitchFamily="34" charset="0"/>
                <a:cs typeface="Arial" panose="020B0604020202020204" pitchFamily="34" charset="0"/>
              </a:rPr>
              <a:t>electroestimulador</a:t>
            </a:r>
            <a:r>
              <a:rPr lang="es-ES" sz="1600" b="1" dirty="0">
                <a:latin typeface="Arial" panose="020B0604020202020204" pitchFamily="34" charset="0"/>
                <a:cs typeface="Arial" panose="020B0604020202020204" pitchFamily="34" charset="0"/>
              </a:rPr>
              <a:t> para electrofisiología, 	así como de un sistema de electrofisiología digital de alta gama</a:t>
            </a:r>
          </a:p>
        </p:txBody>
      </p:sp>
      <p:graphicFrame>
        <p:nvGraphicFramePr>
          <p:cNvPr id="4" name="Tabla 3"/>
          <p:cNvGraphicFramePr>
            <a:graphicFrameLocks noGrp="1"/>
          </p:cNvGraphicFramePr>
          <p:nvPr>
            <p:extLst>
              <p:ext uri="{D42A27DB-BD31-4B8C-83A1-F6EECF244321}">
                <p14:modId xmlns:p14="http://schemas.microsoft.com/office/powerpoint/2010/main" val="3730348419"/>
              </p:ext>
            </p:extLst>
          </p:nvPr>
        </p:nvGraphicFramePr>
        <p:xfrm>
          <a:off x="464023" y="2613678"/>
          <a:ext cx="11354937" cy="3264534"/>
        </p:xfrm>
        <a:graphic>
          <a:graphicData uri="http://schemas.openxmlformats.org/drawingml/2006/table">
            <a:tbl>
              <a:tblPr firstRow="1" bandRow="1">
                <a:tableStyleId>{5940675A-B579-460E-94D1-54222C63F5DA}</a:tableStyleId>
              </a:tblPr>
              <a:tblGrid>
                <a:gridCol w="996287">
                  <a:extLst>
                    <a:ext uri="{9D8B030D-6E8A-4147-A177-3AD203B41FA5}">
                      <a16:colId xmlns:a16="http://schemas.microsoft.com/office/drawing/2014/main" val="20000"/>
                    </a:ext>
                  </a:extLst>
                </a:gridCol>
                <a:gridCol w="5462169">
                  <a:extLst>
                    <a:ext uri="{9D8B030D-6E8A-4147-A177-3AD203B41FA5}">
                      <a16:colId xmlns:a16="http://schemas.microsoft.com/office/drawing/2014/main" val="20001"/>
                    </a:ext>
                  </a:extLst>
                </a:gridCol>
                <a:gridCol w="2057747">
                  <a:extLst>
                    <a:ext uri="{9D8B030D-6E8A-4147-A177-3AD203B41FA5}">
                      <a16:colId xmlns:a16="http://schemas.microsoft.com/office/drawing/2014/main" val="20002"/>
                    </a:ext>
                  </a:extLst>
                </a:gridCol>
                <a:gridCol w="2838734">
                  <a:extLst>
                    <a:ext uri="{9D8B030D-6E8A-4147-A177-3AD203B41FA5}">
                      <a16:colId xmlns:a16="http://schemas.microsoft.com/office/drawing/2014/main" val="20003"/>
                    </a:ext>
                  </a:extLst>
                </a:gridCol>
              </a:tblGrid>
              <a:tr h="466362">
                <a:tc>
                  <a:txBody>
                    <a:bodyPr/>
                    <a:lstStyle/>
                    <a:p>
                      <a:pPr algn="ctr"/>
                      <a:r>
                        <a:rPr lang="es-ES" sz="1600" b="1" cap="all" baseline="0" dirty="0">
                          <a:solidFill>
                            <a:schemeClr val="bg1"/>
                          </a:solidFill>
                          <a:latin typeface="Arial" panose="020B0604020202020204" pitchFamily="34" charset="0"/>
                          <a:cs typeface="Arial" panose="020B0604020202020204" pitchFamily="34" charset="0"/>
                        </a:rPr>
                        <a:t>Grupo</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s-ES" sz="1600" b="1" cap="all" baseline="0" dirty="0">
                          <a:solidFill>
                            <a:schemeClr val="bg1"/>
                          </a:solidFill>
                          <a:latin typeface="Arial" panose="020B0604020202020204" pitchFamily="34" charset="0"/>
                          <a:cs typeface="Arial" panose="020B0604020202020204" pitchFamily="34" charset="0"/>
                        </a:rPr>
                        <a:t>Criterios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s-ES" sz="1600" b="1" cap="all" baseline="0" dirty="0">
                          <a:solidFill>
                            <a:schemeClr val="bg1"/>
                          </a:solidFill>
                          <a:latin typeface="Arial" panose="020B0604020202020204" pitchFamily="34" charset="0"/>
                          <a:cs typeface="Arial" panose="020B0604020202020204" pitchFamily="34" charset="0"/>
                        </a:rPr>
                        <a:t>Ponderación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s-ES" sz="1600" b="1" cap="all" baseline="0" dirty="0">
                          <a:solidFill>
                            <a:schemeClr val="bg1"/>
                          </a:solidFill>
                          <a:latin typeface="Arial" panose="020B0604020202020204" pitchFamily="34" charset="0"/>
                          <a:cs typeface="Arial" panose="020B0604020202020204" pitchFamily="34" charset="0"/>
                        </a:rPr>
                        <a:t>Valoración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66362">
                <a:tc rowSpan="4">
                  <a:txBody>
                    <a:bodyPr/>
                    <a:lstStyle/>
                    <a:p>
                      <a:pPr algn="ctr"/>
                      <a:r>
                        <a:rPr lang="es-ES" dirty="0">
                          <a:latin typeface="Bahnschrift Light SemiCondensed" panose="020B0502040204020203" pitchFamily="34" charset="0"/>
                        </a:rPr>
                        <a:t>1</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1.1. Plan de calidad e idoneidad de la Solución Técnica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40</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4">
                  <a:txBody>
                    <a:bodyPr/>
                    <a:lstStyle/>
                    <a:p>
                      <a:pPr algn="ctr"/>
                      <a:r>
                        <a:rPr lang="es-ES" dirty="0">
                          <a:latin typeface="Bahnschrift Light SemiCondensed" panose="020B0502040204020203" pitchFamily="34" charset="0"/>
                        </a:rPr>
                        <a:t>No Automática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66362">
                <a:tc vMerge="1">
                  <a:txBody>
                    <a:bodyPr/>
                    <a:lstStyle/>
                    <a:p>
                      <a:endParaRPr lang="es-E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1.2. Plan de Mantenimiento</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5</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66362">
                <a:tc vMerge="1">
                  <a:txBody>
                    <a:bodyPr/>
                    <a:lstStyle/>
                    <a:p>
                      <a:endParaRPr lang="es-E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1.3.</a:t>
                      </a:r>
                      <a:r>
                        <a:rPr lang="es-ES" baseline="0" dirty="0">
                          <a:latin typeface="Bahnschrift Light SemiCondensed" panose="020B0502040204020203" pitchFamily="34" charset="0"/>
                        </a:rPr>
                        <a:t> Plan de Puesta en Marcha</a:t>
                      </a: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4</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66362">
                <a:tc vMerge="1">
                  <a:txBody>
                    <a:bodyPr/>
                    <a:lstStyle/>
                    <a:p>
                      <a:endParaRPr lang="es-ES" dirty="0"/>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1.4. Plan</a:t>
                      </a:r>
                      <a:r>
                        <a:rPr lang="es-ES" baseline="0" dirty="0">
                          <a:latin typeface="Bahnschrift Light SemiCondensed" panose="020B0502040204020203" pitchFamily="34" charset="0"/>
                        </a:rPr>
                        <a:t> de Amigabilidad/Confortabilidad</a:t>
                      </a: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66362">
                <a:tc rowSpan="2">
                  <a:txBody>
                    <a:bodyPr/>
                    <a:lstStyle/>
                    <a:p>
                      <a:pPr algn="ctr"/>
                      <a:r>
                        <a:rPr lang="es-ES" dirty="0">
                          <a:latin typeface="Bahnschrift Light SemiCondensed" panose="020B0502040204020203" pitchFamily="34" charset="0"/>
                        </a:rPr>
                        <a:t>2</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2.1. Compromiso de disponibilidad tecnológica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8</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r>
                        <a:rPr lang="es-ES" dirty="0">
                          <a:latin typeface="Bahnschrift Light SemiCondensed" panose="020B0502040204020203" pitchFamily="34" charset="0"/>
                        </a:rPr>
                        <a:t>Automática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66362">
                <a:tc vMerge="1">
                  <a:txBody>
                    <a:bodyPr/>
                    <a:lstStyle/>
                    <a:p>
                      <a:endParaRPr lang="es-ES" dirty="0">
                        <a:latin typeface="Bahnschrift Light SemiCondensed" panose="020B0502040204020203"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2.3. Formación a</a:t>
                      </a:r>
                      <a:r>
                        <a:rPr lang="es-ES" baseline="0" dirty="0">
                          <a:latin typeface="Bahnschrift Light SemiCondensed" panose="020B0502040204020203" pitchFamily="34" charset="0"/>
                        </a:rPr>
                        <a:t> usuarios</a:t>
                      </a: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s-ES" dirty="0">
                          <a:latin typeface="Bahnschrift Light SemiCondensed" panose="020B0502040204020203" pitchFamily="34" charset="0"/>
                        </a:rPr>
                        <a:t>12</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s-ES" dirty="0">
                        <a:latin typeface="Bahnschrift Light SemiCondensed" panose="020B0502040204020203"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 Box 7">
            <a:extLst>
              <a:ext uri="{FF2B5EF4-FFF2-40B4-BE49-F238E27FC236}">
                <a16:creationId xmlns:a16="http://schemas.microsoft.com/office/drawing/2014/main" id="{C3438985-18E3-464C-A574-54465540191B}"/>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44509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48929" y="69624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Implantación y mantenimiento de una solución digital para el seguimiento domiciliario remoto de pacientes 	con dispositivos </a:t>
            </a:r>
            <a:r>
              <a:rPr lang="es-ES" sz="1600" b="1" dirty="0" err="1">
                <a:latin typeface="Arial" panose="020B0604020202020204" pitchFamily="34" charset="0"/>
                <a:cs typeface="Arial" panose="020B0604020202020204" pitchFamily="34" charset="0"/>
              </a:rPr>
              <a:t>implantables</a:t>
            </a:r>
            <a:r>
              <a:rPr lang="es-ES" sz="1600" dirty="0">
                <a:latin typeface="Arial" panose="020B0604020202020204" pitchFamily="34" charset="0"/>
                <a:cs typeface="Arial" panose="020B0604020202020204" pitchFamily="34" charset="0"/>
              </a:rPr>
              <a:t>: No automáticos o dependientes de juicios de valor</a:t>
            </a:r>
            <a:endParaRPr lang="es-ES" sz="1600" b="1" dirty="0">
              <a:latin typeface="Arial" panose="020B0604020202020204" pitchFamily="34" charset="0"/>
              <a:cs typeface="Arial" panose="020B0604020202020204" pitchFamily="34" charset="0"/>
            </a:endParaRPr>
          </a:p>
        </p:txBody>
      </p:sp>
      <p:sp>
        <p:nvSpPr>
          <p:cNvPr id="7" name="CuadroTexto 6"/>
          <p:cNvSpPr txBox="1"/>
          <p:nvPr/>
        </p:nvSpPr>
        <p:spPr>
          <a:xfrm>
            <a:off x="95534" y="2337370"/>
            <a:ext cx="11993435" cy="2492990"/>
          </a:xfrm>
          <a:prstGeom prst="rect">
            <a:avLst/>
          </a:prstGeom>
          <a:noFill/>
        </p:spPr>
        <p:txBody>
          <a:bodyPr wrap="square" rtlCol="0">
            <a:spAutoFit/>
          </a:bodyPr>
          <a:lstStyle/>
          <a:p>
            <a:pPr algn="just"/>
            <a:r>
              <a:rPr lang="es-ES" sz="1600" u="sng" dirty="0">
                <a:solidFill>
                  <a:srgbClr val="0070C0"/>
                </a:solidFill>
                <a:latin typeface="Arial" panose="020B0604020202020204" pitchFamily="34" charset="0"/>
                <a:cs typeface="Arial" panose="020B0604020202020204" pitchFamily="34" charset="0"/>
              </a:rPr>
              <a:t>Plan Operativo para el desarrollo del servicio de seguimiento domiciliario remoto de pacientes con dispositivos </a:t>
            </a:r>
            <a:r>
              <a:rPr lang="es-ES" sz="1600" u="sng" dirty="0" err="1">
                <a:solidFill>
                  <a:srgbClr val="0070C0"/>
                </a:solidFill>
                <a:latin typeface="Arial" panose="020B0604020202020204" pitchFamily="34" charset="0"/>
                <a:cs typeface="Arial" panose="020B0604020202020204" pitchFamily="34" charset="0"/>
              </a:rPr>
              <a:t>implantables</a:t>
            </a:r>
            <a:r>
              <a:rPr lang="es-ES" sz="1600" dirty="0">
                <a:solidFill>
                  <a:srgbClr val="0070C0"/>
                </a:solidFill>
                <a:latin typeface="Arial" panose="020B0604020202020204" pitchFamily="34" charset="0"/>
                <a:cs typeface="Arial" panose="020B0604020202020204" pitchFamily="34" charset="0"/>
              </a:rPr>
              <a:t>: Máximo 45 puntos</a:t>
            </a:r>
          </a:p>
          <a:p>
            <a:pPr algn="just"/>
            <a:endParaRPr lang="es-ES" sz="1600" dirty="0">
              <a:solidFill>
                <a:srgbClr val="0070C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dirty="0">
                <a:latin typeface="Bahnschrift Light SemiCondensed" panose="020B0502040204020203" pitchFamily="34" charset="0"/>
              </a:rPr>
              <a:t>Propuesta sobre la plataforma de monitorización remota ofertada: máximo de </a:t>
            </a:r>
            <a:r>
              <a:rPr lang="es-ES" b="1" dirty="0">
                <a:latin typeface="Bahnschrift Light SemiCondensed" panose="020B0502040204020203" pitchFamily="34" charset="0"/>
              </a:rPr>
              <a:t>25 puntos</a:t>
            </a:r>
            <a:r>
              <a:rPr lang="es-ES" dirty="0">
                <a:latin typeface="Bahnschrift Light SemiCondensed" panose="020B0502040204020203" pitchFamily="34" charset="0"/>
              </a:rPr>
              <a:t>.</a:t>
            </a:r>
          </a:p>
          <a:p>
            <a:pPr marL="742950" lvl="1" indent="-285750" algn="just">
              <a:buFont typeface="Wingdings" panose="05000000000000000000" pitchFamily="2" charset="2"/>
              <a:buChar char="Ø"/>
            </a:pPr>
            <a:r>
              <a:rPr lang="es-ES" dirty="0">
                <a:latin typeface="Bahnschrift Light SemiCondensed" panose="020B0502040204020203" pitchFamily="34" charset="0"/>
              </a:rPr>
              <a:t>Plan de implantación del sistema, incluyendo la formación de usuarios: máximo de </a:t>
            </a:r>
            <a:r>
              <a:rPr lang="es-ES" b="1" dirty="0">
                <a:latin typeface="Bahnschrift Light SemiCondensed" panose="020B0502040204020203" pitchFamily="34" charset="0"/>
              </a:rPr>
              <a:t>10 puntos</a:t>
            </a:r>
            <a:r>
              <a:rPr lang="es-ES" dirty="0">
                <a:latin typeface="Bahnschrift Light SemiCondensed" panose="020B0502040204020203" pitchFamily="34" charset="0"/>
              </a:rPr>
              <a:t>.</a:t>
            </a:r>
          </a:p>
          <a:p>
            <a:pPr marL="742950" lvl="1" indent="-285750" algn="just">
              <a:buFont typeface="Wingdings" panose="05000000000000000000" pitchFamily="2" charset="2"/>
              <a:buChar char="Ø"/>
            </a:pPr>
            <a:r>
              <a:rPr lang="es-ES" dirty="0">
                <a:latin typeface="Bahnschrift Light SemiCondensed" panose="020B0502040204020203" pitchFamily="34" charset="0"/>
              </a:rPr>
              <a:t>Plan de mantenimiento y soporte técnico de la solución digital: máximo de </a:t>
            </a:r>
            <a:r>
              <a:rPr lang="es-ES" b="1" dirty="0">
                <a:latin typeface="Bahnschrift Light SemiCondensed" panose="020B0502040204020203" pitchFamily="34" charset="0"/>
              </a:rPr>
              <a:t>10 puntos</a:t>
            </a:r>
            <a:r>
              <a:rPr lang="es-ES" dirty="0">
                <a:latin typeface="Bahnschrift Light SemiCondensed" panose="020B0502040204020203" pitchFamily="34" charset="0"/>
              </a:rPr>
              <a:t>.</a:t>
            </a:r>
          </a:p>
          <a:p>
            <a:pPr algn="just"/>
            <a:endParaRPr lang="es-ES" dirty="0">
              <a:latin typeface="Bahnschrift Light SemiCondensed" panose="020B0502040204020203" pitchFamily="34" charset="0"/>
            </a:endParaRPr>
          </a:p>
          <a:p>
            <a:pPr algn="just"/>
            <a:r>
              <a:rPr lang="es-ES" u="sng" dirty="0">
                <a:latin typeface="Bahnschrift Light SemiCondensed" panose="020B0502040204020203" pitchFamily="34" charset="0"/>
                <a:cs typeface="Arial" panose="020B0604020202020204" pitchFamily="34" charset="0"/>
              </a:rPr>
              <a:t>Para la valoración de cada apartado de la oferta, se utilizará la siguiente escala</a:t>
            </a:r>
            <a:r>
              <a:rPr lang="es-ES" dirty="0">
                <a:latin typeface="Bahnschrift Light SemiCondensed" panose="020B0502040204020203" pitchFamily="34" charset="0"/>
                <a:cs typeface="Arial" panose="020B0604020202020204" pitchFamily="34" charset="0"/>
              </a:rPr>
              <a:t>:</a:t>
            </a:r>
          </a:p>
          <a:p>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3317045034"/>
              </p:ext>
            </p:extLst>
          </p:nvPr>
        </p:nvGraphicFramePr>
        <p:xfrm>
          <a:off x="2871378" y="4603582"/>
          <a:ext cx="6441745" cy="2097468"/>
        </p:xfrm>
        <a:graphic>
          <a:graphicData uri="http://schemas.openxmlformats.org/drawingml/2006/table">
            <a:tbl>
              <a:tblPr firstRow="1" bandRow="1">
                <a:tableStyleId>{69012ECD-51FC-41F1-AA8D-1B2483CD663E}</a:tableStyleId>
              </a:tblPr>
              <a:tblGrid>
                <a:gridCol w="4032303">
                  <a:extLst>
                    <a:ext uri="{9D8B030D-6E8A-4147-A177-3AD203B41FA5}">
                      <a16:colId xmlns:a16="http://schemas.microsoft.com/office/drawing/2014/main" val="20000"/>
                    </a:ext>
                  </a:extLst>
                </a:gridCol>
                <a:gridCol w="2409442">
                  <a:extLst>
                    <a:ext uri="{9D8B030D-6E8A-4147-A177-3AD203B41FA5}">
                      <a16:colId xmlns:a16="http://schemas.microsoft.com/office/drawing/2014/main" val="20001"/>
                    </a:ext>
                  </a:extLst>
                </a:gridCol>
              </a:tblGrid>
              <a:tr h="358646">
                <a:tc>
                  <a:txBody>
                    <a:bodyPr/>
                    <a:lstStyle/>
                    <a:p>
                      <a:pPr algn="ctr"/>
                      <a:r>
                        <a:rPr lang="es-ES" sz="1400" dirty="0">
                          <a:latin typeface="Arial" panose="020B0604020202020204" pitchFamily="34" charset="0"/>
                          <a:cs typeface="Arial" panose="020B0604020202020204" pitchFamily="34" charset="0"/>
                        </a:rPr>
                        <a:t>ESCALA DE VALORACIÓN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s-ES" sz="1400" dirty="0">
                          <a:latin typeface="Arial" panose="020B0604020202020204" pitchFamily="34" charset="0"/>
                          <a:cs typeface="Arial" panose="020B0604020202020204" pitchFamily="34" charset="0"/>
                        </a:rPr>
                        <a:t>PUNTUACIÓN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35902">
                <a:tc>
                  <a:txBody>
                    <a:bodyPr/>
                    <a:lstStyle/>
                    <a:p>
                      <a:pPr algn="ctr"/>
                      <a:r>
                        <a:rPr lang="es-ES" sz="1600" dirty="0">
                          <a:latin typeface="Bahnschrift Light SemiCondensed" panose="020B0502040204020203" pitchFamily="34" charset="0"/>
                        </a:rPr>
                        <a:t>MUY BUENA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600" dirty="0">
                          <a:latin typeface="Bahnschrift Light SemiCondensed" panose="020B0502040204020203" pitchFamily="34" charset="0"/>
                        </a:rPr>
                        <a:t>100%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59755">
                <a:tc>
                  <a:txBody>
                    <a:bodyPr/>
                    <a:lstStyle/>
                    <a:p>
                      <a:pPr algn="ctr"/>
                      <a:r>
                        <a:rPr lang="es-ES" sz="1600" dirty="0">
                          <a:latin typeface="Bahnschrift Light SemiCondensed" panose="020B0502040204020203" pitchFamily="34" charset="0"/>
                        </a:rPr>
                        <a:t>BUENA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600" dirty="0">
                          <a:latin typeface="Bahnschrift Light SemiCondensed" panose="020B0502040204020203" pitchFamily="34" charset="0"/>
                        </a:rPr>
                        <a:t>67%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47722">
                <a:tc>
                  <a:txBody>
                    <a:bodyPr/>
                    <a:lstStyle/>
                    <a:p>
                      <a:pPr algn="ctr"/>
                      <a:r>
                        <a:rPr lang="es-ES" sz="1600" dirty="0">
                          <a:latin typeface="Bahnschrift Light SemiCondensed" panose="020B0502040204020203" pitchFamily="34" charset="0"/>
                        </a:rPr>
                        <a:t>APTA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600" dirty="0">
                          <a:latin typeface="Bahnschrift Light SemiCondensed" panose="020B0502040204020203" pitchFamily="34" charset="0"/>
                        </a:rPr>
                        <a:t>45%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47721">
                <a:tc>
                  <a:txBody>
                    <a:bodyPr/>
                    <a:lstStyle/>
                    <a:p>
                      <a:pPr algn="ctr"/>
                      <a:r>
                        <a:rPr lang="es-ES" sz="1600" dirty="0">
                          <a:latin typeface="Bahnschrift Light SemiCondensed" panose="020B0502040204020203" pitchFamily="34" charset="0"/>
                        </a:rPr>
                        <a:t>INADECUADA O INSUFICIENTE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600" dirty="0">
                          <a:latin typeface="Bahnschrift Light SemiCondensed" panose="020B0502040204020203" pitchFamily="34" charset="0"/>
                        </a:rPr>
                        <a:t>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47722">
                <a:tc gridSpan="2">
                  <a:txBody>
                    <a:bodyPr/>
                    <a:lstStyle/>
                    <a:p>
                      <a:pPr algn="ctr"/>
                      <a:r>
                        <a:rPr lang="es-ES" sz="1600" dirty="0">
                          <a:latin typeface="Bahnschrift Light SemiCondensed" panose="020B0502040204020203" pitchFamily="34" charset="0"/>
                        </a:rPr>
                        <a:t>UMBRAL MÍNIMO DE</a:t>
                      </a:r>
                      <a:r>
                        <a:rPr lang="es-ES" sz="1600" baseline="0" dirty="0">
                          <a:latin typeface="Bahnschrift Light SemiCondensed" panose="020B0502040204020203" pitchFamily="34" charset="0"/>
                        </a:rPr>
                        <a:t> ESTE CRITERIO: 30 puntos</a:t>
                      </a:r>
                      <a:endParaRPr lang="es-ES" sz="1600" dirty="0">
                        <a:latin typeface="Bahnschrift Light SemiCondensed" panose="020B0502040204020203"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400" baseline="0" dirty="0">
                        <a:latin typeface="Bahnschrift Light SemiCondensed" panose="020B0502040204020203"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 Box 7">
            <a:extLst>
              <a:ext uri="{FF2B5EF4-FFF2-40B4-BE49-F238E27FC236}">
                <a16:creationId xmlns:a16="http://schemas.microsoft.com/office/drawing/2014/main" id="{1175EC73-9A29-4AF4-A58D-13D6F676A149}"/>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221972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16077" y="732931"/>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Implantación y mantenimiento de una solución digital para el seguimiento domiciliario remoto de pacientes 	con dispositivos </a:t>
            </a:r>
            <a:r>
              <a:rPr lang="es-ES" sz="1600" b="1" dirty="0" err="1">
                <a:latin typeface="Arial" panose="020B0604020202020204" pitchFamily="34" charset="0"/>
                <a:cs typeface="Arial" panose="020B0604020202020204" pitchFamily="34" charset="0"/>
              </a:rPr>
              <a:t>implantables</a:t>
            </a:r>
            <a:r>
              <a:rPr lang="es-ES" sz="1600" dirty="0">
                <a:latin typeface="Arial" panose="020B0604020202020204" pitchFamily="34" charset="0"/>
                <a:cs typeface="Arial" panose="020B0604020202020204" pitchFamily="34" charset="0"/>
              </a:rPr>
              <a:t>: Automáticos o no dependientes de juicios de valor</a:t>
            </a:r>
            <a:endParaRPr lang="es-ES" sz="1600" b="1" dirty="0">
              <a:latin typeface="Arial" panose="020B0604020202020204" pitchFamily="34" charset="0"/>
              <a:cs typeface="Arial" panose="020B0604020202020204" pitchFamily="34" charset="0"/>
            </a:endParaRPr>
          </a:p>
        </p:txBody>
      </p:sp>
      <p:sp>
        <p:nvSpPr>
          <p:cNvPr id="7" name="CuadroTexto 6"/>
          <p:cNvSpPr txBox="1"/>
          <p:nvPr/>
        </p:nvSpPr>
        <p:spPr>
          <a:xfrm>
            <a:off x="95534" y="2613678"/>
            <a:ext cx="11993435" cy="2954655"/>
          </a:xfrm>
          <a:prstGeom prst="rect">
            <a:avLst/>
          </a:prstGeom>
          <a:noFill/>
        </p:spPr>
        <p:txBody>
          <a:bodyPr wrap="square" rtlCol="0">
            <a:spAutoFit/>
          </a:bodyPr>
          <a:lstStyle/>
          <a:p>
            <a:pPr algn="just"/>
            <a:r>
              <a:rPr lang="es-ES" sz="1600" u="sng" dirty="0">
                <a:solidFill>
                  <a:srgbClr val="0070C0"/>
                </a:solidFill>
                <a:latin typeface="Arial" panose="020B0604020202020204" pitchFamily="34" charset="0"/>
                <a:cs typeface="Arial" panose="020B0604020202020204" pitchFamily="34" charset="0"/>
              </a:rPr>
              <a:t>Plazo de finalización de la implementación de la solución digital para la monitorización remota de dispositivos </a:t>
            </a:r>
            <a:r>
              <a:rPr lang="es-ES" sz="1600" u="sng" dirty="0" err="1">
                <a:solidFill>
                  <a:srgbClr val="0070C0"/>
                </a:solidFill>
                <a:latin typeface="Arial" panose="020B0604020202020204" pitchFamily="34" charset="0"/>
                <a:cs typeface="Arial" panose="020B0604020202020204" pitchFamily="34" charset="0"/>
              </a:rPr>
              <a:t>implantables</a:t>
            </a:r>
            <a:r>
              <a:rPr lang="es-ES" sz="1600" dirty="0">
                <a:solidFill>
                  <a:srgbClr val="0070C0"/>
                </a:solidFill>
                <a:latin typeface="Arial" panose="020B0604020202020204" pitchFamily="34" charset="0"/>
                <a:cs typeface="Arial" panose="020B0604020202020204" pitchFamily="34" charset="0"/>
              </a:rPr>
              <a:t>: Máximo 5 puntos.</a:t>
            </a:r>
          </a:p>
          <a:p>
            <a:pPr algn="just"/>
            <a:endParaRPr lang="es-ES"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Bahnschrift Light SemiCondensed" panose="020B0502040204020203" pitchFamily="34" charset="0"/>
              </a:rPr>
              <a:t>Se asignará 1 punto por cada mes que el licitador se comprometa a reducir el plazo máximo de un año para la finalización de la implementación, con un máximo de 5 puntos.</a:t>
            </a:r>
          </a:p>
          <a:p>
            <a:pPr algn="just"/>
            <a:endParaRPr lang="es-ES" dirty="0">
              <a:latin typeface="Bahnschrift Light SemiCondensed" panose="020B0502040204020203" pitchFamily="34" charset="0"/>
            </a:endParaRPr>
          </a:p>
          <a:p>
            <a:pPr algn="just"/>
            <a:r>
              <a:rPr lang="es-ES" sz="1600" u="sng" dirty="0">
                <a:solidFill>
                  <a:srgbClr val="0070C0"/>
                </a:solidFill>
                <a:latin typeface="Arial" panose="020B0604020202020204" pitchFamily="34" charset="0"/>
                <a:cs typeface="Arial" panose="020B0604020202020204" pitchFamily="34" charset="0"/>
              </a:rPr>
              <a:t>Mejora del porcentaje obligatorio de integración en la solución digital de las lecturas de los pacientes ya implantados</a:t>
            </a:r>
            <a:r>
              <a:rPr lang="es-ES" sz="1600" dirty="0">
                <a:solidFill>
                  <a:srgbClr val="0070C0"/>
                </a:solidFill>
                <a:latin typeface="Arial" panose="020B0604020202020204" pitchFamily="34" charset="0"/>
                <a:cs typeface="Arial" panose="020B0604020202020204" pitchFamily="34" charset="0"/>
              </a:rPr>
              <a:t>: Máximo 5 puntos.</a:t>
            </a:r>
          </a:p>
          <a:p>
            <a:pPr algn="just"/>
            <a:endParaRPr lang="es-ES"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Bahnschrift Light SemiCondensed" panose="020B0502040204020203" pitchFamily="34" charset="0"/>
              </a:rPr>
              <a:t>Establece el PPT que para los pacientes ya implantados, el sistema deberá recoger las lecturas que se produzcan desde la puesta en marcha de la nueva herramienta tras la firma del contrato, para un porcentaje mínimo del 80% de los pacientes.</a:t>
            </a:r>
          </a:p>
        </p:txBody>
      </p:sp>
      <p:sp>
        <p:nvSpPr>
          <p:cNvPr id="8" name="Text Box 7">
            <a:extLst>
              <a:ext uri="{FF2B5EF4-FFF2-40B4-BE49-F238E27FC236}">
                <a16:creationId xmlns:a16="http://schemas.microsoft.com/office/drawing/2014/main" id="{B95AFDAC-51F2-4293-94A3-1D1DD1A09169}"/>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259025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39097" y="682590"/>
            <a:ext cx="10161431"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5. Criterios de adjudicación basados en valor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1354980"/>
            <a:ext cx="12192000" cy="830997"/>
          </a:xfrm>
          <a:prstGeom prst="rect">
            <a:avLst/>
          </a:prstGeom>
          <a:solidFill>
            <a:schemeClr val="accent2">
              <a:lumMod val="40000"/>
              <a:lumOff val="60000"/>
            </a:schemeClr>
          </a:solidFill>
        </p:spPr>
        <p:txBody>
          <a:bodyPr wrap="square" rtlCol="0">
            <a:spAutoFit/>
          </a:bodyPr>
          <a:lstStyle/>
          <a:p>
            <a:r>
              <a:rPr lang="es-ES" sz="1600" b="1" dirty="0">
                <a:latin typeface="Arial" panose="020B0604020202020204" pitchFamily="34" charset="0"/>
                <a:cs typeface="Arial" panose="020B0604020202020204" pitchFamily="34" charset="0"/>
              </a:rPr>
              <a:t>   PRESTACIONES DE SERVICIOS</a:t>
            </a:r>
            <a:r>
              <a:rPr lang="es-ES" sz="1600" dirty="0">
                <a:latin typeface="Arial" panose="020B0604020202020204" pitchFamily="34" charset="0"/>
                <a:cs typeface="Arial" panose="020B0604020202020204" pitchFamily="34" charset="0"/>
              </a:rPr>
              <a:t>:</a:t>
            </a:r>
            <a:r>
              <a:rPr lang="es-ES" sz="1600" b="1" dirty="0">
                <a:latin typeface="Arial" panose="020B0604020202020204" pitchFamily="34" charset="0"/>
                <a:cs typeface="Arial" panose="020B0604020202020204" pitchFamily="34" charset="0"/>
              </a:rPr>
              <a:t> </a:t>
            </a:r>
          </a:p>
          <a:p>
            <a:r>
              <a:rPr lang="es-ES" sz="1600" b="1" dirty="0">
                <a:latin typeface="Arial" panose="020B0604020202020204" pitchFamily="34" charset="0"/>
                <a:cs typeface="Arial" panose="020B0604020202020204" pitchFamily="34" charset="0"/>
              </a:rPr>
              <a:t>	Implantación y mantenimiento de una solución digital para el seguimiento domiciliario remoto de pacientes 	con dispositivos </a:t>
            </a:r>
            <a:r>
              <a:rPr lang="es-ES" sz="1600" b="1" dirty="0" err="1">
                <a:latin typeface="Arial" panose="020B0604020202020204" pitchFamily="34" charset="0"/>
                <a:cs typeface="Arial" panose="020B0604020202020204" pitchFamily="34" charset="0"/>
              </a:rPr>
              <a:t>implantables</a:t>
            </a:r>
            <a:r>
              <a:rPr lang="es-ES" sz="1600" dirty="0">
                <a:latin typeface="Arial" panose="020B0604020202020204" pitchFamily="34" charset="0"/>
                <a:cs typeface="Arial" panose="020B0604020202020204" pitchFamily="34" charset="0"/>
              </a:rPr>
              <a:t>: Automáticos o no dependientes de juicios de valor</a:t>
            </a:r>
            <a:endParaRPr lang="es-ES" sz="1600" b="1" dirty="0">
              <a:latin typeface="Arial" panose="020B0604020202020204" pitchFamily="34" charset="0"/>
              <a:cs typeface="Arial" panose="020B0604020202020204" pitchFamily="34" charset="0"/>
            </a:endParaRPr>
          </a:p>
        </p:txBody>
      </p:sp>
      <p:sp>
        <p:nvSpPr>
          <p:cNvPr id="2" name="CuadroTexto 1"/>
          <p:cNvSpPr txBox="1"/>
          <p:nvPr/>
        </p:nvSpPr>
        <p:spPr>
          <a:xfrm>
            <a:off x="0" y="2337370"/>
            <a:ext cx="11993435"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latin typeface="Bahnschrift Light SemiCondensed" panose="020B0502040204020203" pitchFamily="34" charset="0"/>
              </a:rPr>
              <a:t>Se asignará 1 punto por cada punto porcentual de aumento de la oferta de porcentajes de integración de los pacientes ya implantados, hasta un máximo de 5 puntos, según la siguiente escala:</a:t>
            </a:r>
          </a:p>
          <a:p>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1687132225"/>
              </p:ext>
            </p:extLst>
          </p:nvPr>
        </p:nvGraphicFramePr>
        <p:xfrm>
          <a:off x="783272" y="3412093"/>
          <a:ext cx="10426889" cy="2347416"/>
        </p:xfrm>
        <a:graphic>
          <a:graphicData uri="http://schemas.openxmlformats.org/drawingml/2006/table">
            <a:tbl>
              <a:tblPr firstRow="1" bandRow="1">
                <a:tableStyleId>{69012ECD-51FC-41F1-AA8D-1B2483CD663E}</a:tableStyleId>
              </a:tblPr>
              <a:tblGrid>
                <a:gridCol w="7806519">
                  <a:extLst>
                    <a:ext uri="{9D8B030D-6E8A-4147-A177-3AD203B41FA5}">
                      <a16:colId xmlns:a16="http://schemas.microsoft.com/office/drawing/2014/main" val="20000"/>
                    </a:ext>
                  </a:extLst>
                </a:gridCol>
                <a:gridCol w="2620370">
                  <a:extLst>
                    <a:ext uri="{9D8B030D-6E8A-4147-A177-3AD203B41FA5}">
                      <a16:colId xmlns:a16="http://schemas.microsoft.com/office/drawing/2014/main" val="20001"/>
                    </a:ext>
                  </a:extLst>
                </a:gridCol>
              </a:tblGrid>
              <a:tr h="391236">
                <a:tc>
                  <a:txBody>
                    <a:bodyPr/>
                    <a:lstStyle/>
                    <a:p>
                      <a:pPr algn="ctr"/>
                      <a:r>
                        <a:rPr lang="es-ES" sz="1600" b="1" dirty="0">
                          <a:latin typeface="Arial" panose="020B0604020202020204" pitchFamily="34" charset="0"/>
                          <a:cs typeface="Arial" panose="020B0604020202020204" pitchFamily="34" charset="0"/>
                        </a:rPr>
                        <a:t>%</a:t>
                      </a:r>
                      <a:r>
                        <a:rPr lang="es-ES" sz="1600" b="1" baseline="0" dirty="0">
                          <a:latin typeface="Arial" panose="020B0604020202020204" pitchFamily="34" charset="0"/>
                          <a:cs typeface="Arial" panose="020B0604020202020204" pitchFamily="34" charset="0"/>
                        </a:rPr>
                        <a:t> De integración en la solución digital de los pacientes ya implantados</a:t>
                      </a:r>
                      <a:endParaRPr lang="es-ES" sz="1600" b="1" dirty="0">
                        <a:latin typeface="Arial" panose="020B0604020202020204" pitchFamily="34" charset="0"/>
                        <a:cs typeface="Arial" panose="020B0604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s-ES" sz="1600" b="1" dirty="0">
                          <a:latin typeface="Arial" panose="020B0604020202020204" pitchFamily="34" charset="0"/>
                          <a:cs typeface="Arial" panose="020B0604020202020204" pitchFamily="34" charset="0"/>
                        </a:rPr>
                        <a:t>Puntuación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91236">
                <a:tc>
                  <a:txBody>
                    <a:bodyPr/>
                    <a:lstStyle/>
                    <a:p>
                      <a:pPr algn="ctr"/>
                      <a:r>
                        <a:rPr lang="es-ES" sz="1800" dirty="0">
                          <a:latin typeface="Bahnschrift Light SemiCondensed" panose="020B0502040204020203" pitchFamily="34" charset="0"/>
                        </a:rPr>
                        <a:t>81%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91236">
                <a:tc>
                  <a:txBody>
                    <a:bodyPr/>
                    <a:lstStyle/>
                    <a:p>
                      <a:pPr algn="ctr"/>
                      <a:r>
                        <a:rPr lang="es-ES" sz="1800" dirty="0">
                          <a:latin typeface="Bahnschrift Light SemiCondensed" panose="020B0502040204020203" pitchFamily="34" charset="0"/>
                        </a:rPr>
                        <a:t>82%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1236">
                <a:tc>
                  <a:txBody>
                    <a:bodyPr/>
                    <a:lstStyle/>
                    <a:p>
                      <a:pPr algn="ctr"/>
                      <a:r>
                        <a:rPr lang="es-ES" sz="1800" dirty="0">
                          <a:latin typeface="Bahnschrift Light SemiCondensed" panose="020B0502040204020203" pitchFamily="34" charset="0"/>
                        </a:rPr>
                        <a:t>83%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1236">
                <a:tc>
                  <a:txBody>
                    <a:bodyPr/>
                    <a:lstStyle/>
                    <a:p>
                      <a:pPr algn="ctr"/>
                      <a:r>
                        <a:rPr lang="es-ES" sz="1800" dirty="0">
                          <a:latin typeface="Bahnschrift Light SemiCondensed" panose="020B0502040204020203" pitchFamily="34" charset="0"/>
                        </a:rPr>
                        <a:t>84%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1236">
                <a:tc>
                  <a:txBody>
                    <a:bodyPr/>
                    <a:lstStyle/>
                    <a:p>
                      <a:pPr algn="ctr"/>
                      <a:r>
                        <a:rPr lang="es-ES" sz="1800" dirty="0">
                          <a:latin typeface="Bahnschrift Light SemiCondensed" panose="020B0502040204020203" pitchFamily="34" charset="0"/>
                        </a:rPr>
                        <a:t>85% o superior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s-ES" sz="1800" dirty="0">
                          <a:latin typeface="Bahnschrift Light SemiCondensed" panose="020B0502040204020203"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 Box 7">
            <a:extLst>
              <a:ext uri="{FF2B5EF4-FFF2-40B4-BE49-F238E27FC236}">
                <a16:creationId xmlns:a16="http://schemas.microsoft.com/office/drawing/2014/main" id="{079D1A16-3516-435F-A1C2-A0F096603B42}"/>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2309155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0722" y="1360449"/>
            <a:ext cx="11697628" cy="5311454"/>
          </a:xfrm>
          <a:prstGeom prst="rect">
            <a:avLst/>
          </a:prstGeom>
        </p:spPr>
        <p:txBody>
          <a:bodyPr wrap="square">
            <a:spAutoFit/>
          </a:bodyPr>
          <a:lstStyle/>
          <a:p>
            <a:pPr algn="just">
              <a:lnSpc>
                <a:spcPct val="105000"/>
              </a:lnSpc>
              <a:spcAft>
                <a:spcPts val="0"/>
              </a:spcAft>
            </a:pPr>
            <a:r>
              <a:rPr lang="es-ES" sz="1900" dirty="0">
                <a:ea typeface="Times New Roman" panose="02020603050405020304" pitchFamily="18" charset="0"/>
              </a:rPr>
              <a:t>Se considerará que son anormalmente bajas </a:t>
            </a:r>
            <a:r>
              <a:rPr lang="es-ES" sz="1900" dirty="0">
                <a:solidFill>
                  <a:srgbClr val="0070C0"/>
                </a:solidFill>
                <a:ea typeface="Times New Roman" panose="02020603050405020304" pitchFamily="18" charset="0"/>
              </a:rPr>
              <a:t>las ofertas económicas que rebasen un determinado porcentaje de baja </a:t>
            </a:r>
            <a:r>
              <a:rPr lang="es-ES" sz="1900" dirty="0">
                <a:ea typeface="Times New Roman" panose="02020603050405020304" pitchFamily="18" charset="0"/>
              </a:rPr>
              <a:t>en relación con la puntuación obtenida en el conjunto de la oferta, de acuerdo con los siguientes parámetros:</a:t>
            </a:r>
          </a:p>
          <a:p>
            <a:pPr algn="just">
              <a:lnSpc>
                <a:spcPct val="105000"/>
              </a:lnSpc>
              <a:spcAft>
                <a:spcPts val="0"/>
              </a:spcAft>
            </a:pPr>
            <a:r>
              <a:rPr lang="es-ES" sz="1900" dirty="0">
                <a:ea typeface="Times New Roman" panose="02020603050405020304" pitchFamily="18" charset="0"/>
              </a:rPr>
              <a:t> </a:t>
            </a:r>
          </a:p>
          <a:p>
            <a:pPr lvl="0" algn="just">
              <a:lnSpc>
                <a:spcPct val="105000"/>
              </a:lnSpc>
              <a:spcAft>
                <a:spcPts val="0"/>
              </a:spcAft>
            </a:pPr>
            <a:r>
              <a:rPr lang="es-ES" dirty="0"/>
              <a:t>a) </a:t>
            </a:r>
            <a:r>
              <a:rPr lang="es-ES" sz="1900" dirty="0">
                <a:ea typeface="Times New Roman" panose="02020603050405020304" pitchFamily="18" charset="0"/>
              </a:rPr>
              <a:t>Cuando las ofertas tengan una </a:t>
            </a:r>
            <a:r>
              <a:rPr lang="es-ES" sz="1900" dirty="0">
                <a:solidFill>
                  <a:srgbClr val="0070C0"/>
                </a:solidFill>
                <a:ea typeface="Times New Roman" panose="02020603050405020304" pitchFamily="18" charset="0"/>
              </a:rPr>
              <a:t>puntuación igual o superior al 85% </a:t>
            </a:r>
            <a:r>
              <a:rPr lang="es-ES" sz="1900" dirty="0">
                <a:ea typeface="Times New Roman" panose="02020603050405020304" pitchFamily="18" charset="0"/>
              </a:rPr>
              <a:t>del total de la puntuación correspondiente al conjunto de los </a:t>
            </a:r>
            <a:r>
              <a:rPr lang="es-ES" sz="1900" dirty="0">
                <a:solidFill>
                  <a:srgbClr val="0070C0"/>
                </a:solidFill>
                <a:ea typeface="Times New Roman" panose="02020603050405020304" pitchFamily="18" charset="0"/>
              </a:rPr>
              <a:t>criterios cualitativos </a:t>
            </a:r>
            <a:r>
              <a:rPr lang="es-ES" sz="1900" dirty="0">
                <a:ea typeface="Times New Roman" panose="02020603050405020304" pitchFamily="18" charset="0"/>
              </a:rPr>
              <a:t>(los diferentes al precio), se considerará que son anormalmente bajas las </a:t>
            </a:r>
            <a:r>
              <a:rPr lang="es-ES" sz="1900" dirty="0">
                <a:solidFill>
                  <a:srgbClr val="0070C0"/>
                </a:solidFill>
                <a:ea typeface="Times New Roman" panose="02020603050405020304" pitchFamily="18" charset="0"/>
              </a:rPr>
              <a:t>ofertas económicas que supongan una baja de más del 25% de la media del total de las ofertas</a:t>
            </a:r>
            <a:r>
              <a:rPr lang="es-ES" sz="1900" dirty="0">
                <a:ea typeface="Times New Roman" panose="02020603050405020304" pitchFamily="18" charset="0"/>
              </a:rPr>
              <a:t>.</a:t>
            </a:r>
          </a:p>
          <a:p>
            <a:pPr algn="just">
              <a:lnSpc>
                <a:spcPct val="105000"/>
              </a:lnSpc>
              <a:spcAft>
                <a:spcPts val="0"/>
              </a:spcAft>
            </a:pPr>
            <a:r>
              <a:rPr lang="es-ES" sz="1900" dirty="0">
                <a:ea typeface="Times New Roman" panose="02020603050405020304" pitchFamily="18" charset="0"/>
              </a:rPr>
              <a:t> </a:t>
            </a:r>
          </a:p>
          <a:p>
            <a:pPr lvl="0" algn="just">
              <a:lnSpc>
                <a:spcPct val="105000"/>
              </a:lnSpc>
              <a:spcAft>
                <a:spcPts val="0"/>
              </a:spcAft>
            </a:pPr>
            <a:r>
              <a:rPr lang="es-ES" sz="1900" dirty="0">
                <a:ea typeface="Times New Roman" panose="02020603050405020304" pitchFamily="18" charset="0"/>
              </a:rPr>
              <a:t>b) Cuando las ofertas tengan una </a:t>
            </a:r>
            <a:r>
              <a:rPr lang="es-ES" sz="1900" dirty="0">
                <a:solidFill>
                  <a:srgbClr val="0070C0"/>
                </a:solidFill>
                <a:ea typeface="Times New Roman" panose="02020603050405020304" pitchFamily="18" charset="0"/>
              </a:rPr>
              <a:t>puntuación igual o superior al 70% e inferior al 85% </a:t>
            </a:r>
            <a:r>
              <a:rPr lang="es-ES" sz="1900" dirty="0">
                <a:ea typeface="Times New Roman" panose="02020603050405020304" pitchFamily="18" charset="0"/>
              </a:rPr>
              <a:t>de la puntuación correspondiente al conjunto de los </a:t>
            </a:r>
            <a:r>
              <a:rPr lang="es-ES" sz="1900" dirty="0">
                <a:solidFill>
                  <a:srgbClr val="0070C0"/>
                </a:solidFill>
                <a:ea typeface="Times New Roman" panose="02020603050405020304" pitchFamily="18" charset="0"/>
              </a:rPr>
              <a:t>criterios cualitativos </a:t>
            </a:r>
            <a:r>
              <a:rPr lang="es-ES" sz="1900" dirty="0">
                <a:ea typeface="Times New Roman" panose="02020603050405020304" pitchFamily="18" charset="0"/>
              </a:rPr>
              <a:t>(los diferentes al precio), se considerará que son anormalmente bajas las </a:t>
            </a:r>
            <a:r>
              <a:rPr lang="es-ES" sz="1900" dirty="0">
                <a:solidFill>
                  <a:srgbClr val="0070C0"/>
                </a:solidFill>
                <a:ea typeface="Times New Roman" panose="02020603050405020304" pitchFamily="18" charset="0"/>
              </a:rPr>
              <a:t>ofertas económicas que supongan una baja de más del 30% de la media del total de las ofertas.</a:t>
            </a:r>
          </a:p>
          <a:p>
            <a:pPr lvl="0" algn="just">
              <a:lnSpc>
                <a:spcPct val="105000"/>
              </a:lnSpc>
              <a:spcAft>
                <a:spcPts val="0"/>
              </a:spcAft>
            </a:pPr>
            <a:endParaRPr lang="es-ES" sz="1900" dirty="0">
              <a:ea typeface="Times New Roman" panose="02020603050405020304" pitchFamily="18" charset="0"/>
            </a:endParaRPr>
          </a:p>
          <a:p>
            <a:pPr lvl="0" algn="just">
              <a:lnSpc>
                <a:spcPct val="105000"/>
              </a:lnSpc>
              <a:spcAft>
                <a:spcPts val="0"/>
              </a:spcAft>
            </a:pPr>
            <a:r>
              <a:rPr lang="es-ES" sz="1900" dirty="0">
                <a:ea typeface="Times New Roman" panose="02020603050405020304" pitchFamily="18" charset="0"/>
              </a:rPr>
              <a:t>c) Cuando las ofertas tengan una </a:t>
            </a:r>
            <a:r>
              <a:rPr lang="es-ES" sz="1900" dirty="0">
                <a:solidFill>
                  <a:srgbClr val="0070C0"/>
                </a:solidFill>
                <a:ea typeface="Times New Roman" panose="02020603050405020304" pitchFamily="18" charset="0"/>
              </a:rPr>
              <a:t>puntuación igual o superior al 50% e inferior al 70% </a:t>
            </a:r>
            <a:r>
              <a:rPr lang="es-ES" sz="1900" dirty="0">
                <a:ea typeface="Times New Roman" panose="02020603050405020304" pitchFamily="18" charset="0"/>
              </a:rPr>
              <a:t>de la puntuación correspondiente al conjunto de los </a:t>
            </a:r>
            <a:r>
              <a:rPr lang="es-ES" sz="1900" dirty="0">
                <a:solidFill>
                  <a:srgbClr val="0070C0"/>
                </a:solidFill>
                <a:ea typeface="Times New Roman" panose="02020603050405020304" pitchFamily="18" charset="0"/>
              </a:rPr>
              <a:t>criterios cualitativos </a:t>
            </a:r>
            <a:r>
              <a:rPr lang="es-ES" sz="1900" dirty="0">
                <a:ea typeface="Times New Roman" panose="02020603050405020304" pitchFamily="18" charset="0"/>
              </a:rPr>
              <a:t>(los diferentes al precio), se considerará que son anormalmente bajas las </a:t>
            </a:r>
            <a:r>
              <a:rPr lang="es-ES" sz="1900" dirty="0">
                <a:solidFill>
                  <a:srgbClr val="0070C0"/>
                </a:solidFill>
                <a:ea typeface="Times New Roman" panose="02020603050405020304" pitchFamily="18" charset="0"/>
              </a:rPr>
              <a:t>ofertas económicas que supongan una baja de más del 35% de la media del total de las ofertas.</a:t>
            </a:r>
          </a:p>
          <a:p>
            <a:pPr algn="just">
              <a:lnSpc>
                <a:spcPct val="105000"/>
              </a:lnSpc>
              <a:spcAft>
                <a:spcPts val="0"/>
              </a:spcAft>
            </a:pPr>
            <a:endParaRPr lang="es-ES" sz="1900" dirty="0">
              <a:ea typeface="Times New Roman" panose="02020603050405020304" pitchFamily="18" charset="0"/>
              <a:cs typeface="Times New Roman" panose="02020603050405020304" pitchFamily="18" charset="0"/>
            </a:endParaRPr>
          </a:p>
        </p:txBody>
      </p:sp>
      <p:sp>
        <p:nvSpPr>
          <p:cNvPr id="6" name="Rectángulo 5"/>
          <p:cNvSpPr/>
          <p:nvPr/>
        </p:nvSpPr>
        <p:spPr>
          <a:xfrm>
            <a:off x="776750" y="652991"/>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6. Ofertas anormalmente bajas considerando criterios técnicos  y económicos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7">
            <a:extLst>
              <a:ext uri="{FF2B5EF4-FFF2-40B4-BE49-F238E27FC236}">
                <a16:creationId xmlns:a16="http://schemas.microsoft.com/office/drawing/2014/main" id="{D9417622-BD7B-4337-935E-BA8718205C2C}"/>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02428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3C311C0-5E50-48C5-9F80-369C3A8CA635}"/>
              </a:ext>
            </a:extLst>
          </p:cNvPr>
          <p:cNvSpPr/>
          <p:nvPr/>
        </p:nvSpPr>
        <p:spPr>
          <a:xfrm>
            <a:off x="0" y="758727"/>
            <a:ext cx="12192000" cy="7991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 LA COMPRA PÚBLICA ESTRATÉGICA O COMPRA PÚBLICA BASADA EN VALOR</a:t>
            </a:r>
          </a:p>
          <a:p>
            <a:pPr algn="ctr">
              <a:lnSpc>
                <a:spcPct val="107000"/>
              </a:lnSpc>
              <a:spcAft>
                <a:spcPts val="800"/>
              </a:spcAft>
              <a:defRPr/>
            </a:pP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7174" name="Marcador de número de diapositiva 3">
            <a:extLst>
              <a:ext uri="{FF2B5EF4-FFF2-40B4-BE49-F238E27FC236}">
                <a16:creationId xmlns:a16="http://schemas.microsoft.com/office/drawing/2014/main" id="{2FE8D44A-72C0-4544-AA29-3864AE02C4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AE961A-20D3-4A65-BF78-FD9B3B0B77B4}" type="slidenum">
              <a:rPr lang="es-ES" altLang="es-ES" sz="1200" smtClean="0">
                <a:solidFill>
                  <a:srgbClr val="898989"/>
                </a:solidFill>
              </a:rPr>
              <a:pPr>
                <a:lnSpc>
                  <a:spcPct val="100000"/>
                </a:lnSpc>
                <a:spcBef>
                  <a:spcPct val="0"/>
                </a:spcBef>
                <a:buFontTx/>
                <a:buNone/>
              </a:pPr>
              <a:t>5</a:t>
            </a:fld>
            <a:endParaRPr lang="es-ES" altLang="es-ES" sz="1200">
              <a:solidFill>
                <a:srgbClr val="898989"/>
              </a:solidFill>
            </a:endParaRPr>
          </a:p>
        </p:txBody>
      </p:sp>
      <p:sp>
        <p:nvSpPr>
          <p:cNvPr id="10" name="Rectángulo 9">
            <a:extLst>
              <a:ext uri="{FF2B5EF4-FFF2-40B4-BE49-F238E27FC236}">
                <a16:creationId xmlns:a16="http://schemas.microsoft.com/office/drawing/2014/main" id="{F42D6FB7-0102-4303-A639-FE008510D360}"/>
              </a:ext>
            </a:extLst>
          </p:cNvPr>
          <p:cNvSpPr/>
          <p:nvPr/>
        </p:nvSpPr>
        <p:spPr>
          <a:xfrm>
            <a:off x="491612" y="1661652"/>
            <a:ext cx="11443213" cy="5604419"/>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Ø"/>
              <a:defRPr/>
            </a:pPr>
            <a:r>
              <a:rPr lang="es-ES" sz="1900" dirty="0">
                <a:latin typeface="Arial" panose="020B0604020202020204" pitchFamily="34" charset="0"/>
                <a:ea typeface="Calibri" panose="020F0502020204030204" pitchFamily="34" charset="0"/>
                <a:cs typeface="Times New Roman" panose="02020603050405020304" pitchFamily="18" charset="0"/>
              </a:rPr>
              <a:t>Es necesario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revisar</a:t>
            </a:r>
            <a:r>
              <a:rPr lang="es-ES" sz="1900" u="sng"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nuestro modelo de contratación </a:t>
            </a:r>
            <a:r>
              <a:rPr lang="es-ES" sz="1900" dirty="0">
                <a:latin typeface="Arial" panose="020B0604020202020204" pitchFamily="34" charset="0"/>
                <a:ea typeface="Calibri" panose="020F0502020204030204" pitchFamily="34" charset="0"/>
                <a:cs typeface="Times New Roman" panose="02020603050405020304" pitchFamily="18" charset="0"/>
              </a:rPr>
              <a:t>en el ámbito de la salud y superar la inercia del “siempre se ha hecho así”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y avanzar hacia una gestión diseñada desde la estrategia y no desde la burocracia.</a:t>
            </a:r>
          </a:p>
          <a:p>
            <a:pPr algn="just">
              <a:lnSpc>
                <a:spcPct val="107000"/>
              </a:lnSpc>
              <a:spcAft>
                <a:spcPts val="0"/>
              </a:spcAft>
              <a:defRPr/>
            </a:pPr>
            <a:endPar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defRPr/>
            </a:pPr>
            <a:r>
              <a:rPr lang="es-ES" sz="1900" dirty="0">
                <a:latin typeface="Arial" panose="020B0604020202020204" pitchFamily="34" charset="0"/>
                <a:ea typeface="Calibri" panose="020F0502020204030204" pitchFamily="34" charset="0"/>
                <a:cs typeface="Times New Roman" panose="02020603050405020304" pitchFamily="18" charset="0"/>
              </a:rPr>
              <a:t>Un aspecto clave del nuevo modelo de contratación innovadora es un sistema de retribución que suponga:</a:t>
            </a:r>
          </a:p>
          <a:p>
            <a:pPr marL="2114550" lvl="4" indent="-285750" algn="just">
              <a:lnSpc>
                <a:spcPct val="107000"/>
              </a:lnSpc>
              <a:buFont typeface="Wingdings" panose="05000000000000000000" pitchFamily="2" charset="2"/>
              <a:buChar char="v"/>
              <a:defRPr/>
            </a:pPr>
            <a:r>
              <a:rPr lang="es-ES" sz="1900" dirty="0">
                <a:latin typeface="Arial" panose="020B0604020202020204" pitchFamily="34" charset="0"/>
                <a:ea typeface="Calibri" panose="020F0502020204030204" pitchFamily="34" charset="0"/>
                <a:cs typeface="Times New Roman" panose="02020603050405020304" pitchFamily="18" charset="0"/>
              </a:rPr>
              <a:t>Sustituir una parte del pago por volumen de suministro o servicio realizado, a favor de un modelo de </a:t>
            </a: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pago por resultados en salud conseguidos</a:t>
            </a:r>
            <a:endParaRPr lang="es-ES" sz="1900" dirty="0">
              <a:latin typeface="Arial" panose="020B0604020202020204" pitchFamily="34" charset="0"/>
              <a:ea typeface="Calibri" panose="020F0502020204030204" pitchFamily="34" charset="0"/>
              <a:cs typeface="Times New Roman" panose="02020603050405020304" pitchFamily="18" charset="0"/>
            </a:endParaRPr>
          </a:p>
          <a:p>
            <a:pPr lvl="4" algn="just">
              <a:lnSpc>
                <a:spcPct val="107000"/>
              </a:lnSpc>
              <a:defRPr/>
            </a:pPr>
            <a:endParaRPr lang="es-ES" sz="1900" dirty="0">
              <a:latin typeface="Arial" panose="020B0604020202020204" pitchFamily="34" charset="0"/>
              <a:ea typeface="Calibri" panose="020F0502020204030204" pitchFamily="34" charset="0"/>
              <a:cs typeface="Times New Roman" panose="02020603050405020304" pitchFamily="18" charset="0"/>
            </a:endParaRPr>
          </a:p>
          <a:p>
            <a:pPr marL="2114550" lvl="4" indent="-285750" algn="just">
              <a:lnSpc>
                <a:spcPct val="107000"/>
              </a:lnSpc>
              <a:buFont typeface="Wingdings" panose="05000000000000000000" pitchFamily="2" charset="2"/>
              <a:buChar char="v"/>
              <a:defRPr/>
            </a:pPr>
            <a:r>
              <a:rPr lang="es-ES" sz="19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con riesgos compartidos </a:t>
            </a:r>
            <a:r>
              <a:rPr lang="es-ES" sz="1900" dirty="0">
                <a:latin typeface="Arial" panose="020B0604020202020204" pitchFamily="34" charset="0"/>
                <a:ea typeface="Calibri" panose="020F0502020204030204" pitchFamily="34" charset="0"/>
                <a:cs typeface="Times New Roman" panose="02020603050405020304" pitchFamily="18" charset="0"/>
              </a:rPr>
              <a:t>desde lo público con el sector privado.</a:t>
            </a:r>
          </a:p>
          <a:p>
            <a:pPr algn="ctr">
              <a:lnSpc>
                <a:spcPct val="107000"/>
              </a:lnSpc>
              <a:spcAft>
                <a:spcPts val="0"/>
              </a:spcAft>
              <a:defRPr/>
            </a:pPr>
            <a:endParaRPr lang="es-ES" sz="19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defRPr/>
            </a:pPr>
            <a:r>
              <a:rPr lang="es-ES" sz="1900" dirty="0">
                <a:latin typeface="Arial" panose="020B0604020202020204" pitchFamily="34" charset="0"/>
                <a:ea typeface="Calibri" panose="020F0502020204030204" pitchFamily="34" charset="0"/>
                <a:cs typeface="Times New Roman" panose="02020603050405020304" pitchFamily="18" charset="0"/>
              </a:rPr>
              <a:t>Este modelo permite :</a:t>
            </a:r>
          </a:p>
          <a:p>
            <a:pPr algn="just">
              <a:lnSpc>
                <a:spcPct val="107000"/>
              </a:lnSpc>
              <a:spcAft>
                <a:spcPts val="0"/>
              </a:spcAft>
              <a:defRPr/>
            </a:pPr>
            <a:endParaRPr lang="es-ES" sz="19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defRPr/>
            </a:pPr>
            <a:r>
              <a:rPr lang="es-ES" sz="1900" dirty="0">
                <a:latin typeface="Arial" panose="020B0604020202020204" pitchFamily="34" charset="0"/>
                <a:ea typeface="Calibri" panose="020F0502020204030204" pitchFamily="34" charset="0"/>
                <a:cs typeface="Times New Roman" panose="02020603050405020304" pitchFamily="18" charset="0"/>
              </a:rPr>
              <a:t>facilitar la cooperación con una mayor integración de las empresas en los procesos del control de paciente y los resultados en salud, basado en la lógica del </a:t>
            </a:r>
            <a:r>
              <a:rPr lang="es-ES" sz="1900" u="sng"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win</a:t>
            </a:r>
            <a:r>
              <a:rPr lang="es-ES" sz="1900"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 to </a:t>
            </a:r>
            <a:r>
              <a:rPr lang="es-ES" sz="1900" u="sng"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win</a:t>
            </a:r>
            <a:r>
              <a:rPr lang="es-ES" sz="1900"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pPr marL="2114550" lvl="4" indent="-285750" algn="just">
              <a:lnSpc>
                <a:spcPct val="107000"/>
              </a:lnSpc>
              <a:buFont typeface="Wingdings" panose="05000000000000000000" pitchFamily="2" charset="2"/>
              <a:buChar char="v"/>
              <a:defRPr/>
            </a:pPr>
            <a:endParaRPr lang="es-ES" sz="1600" dirty="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defRPr/>
            </a:pPr>
            <a:endParaRPr lang="es-ES"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algn="just">
              <a:lnSpc>
                <a:spcPct val="107000"/>
              </a:lnSpc>
              <a:spcAft>
                <a:spcPts val="0"/>
              </a:spcAft>
              <a:defRPr/>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sz="1600" dirty="0">
              <a:ea typeface="Calibri" panose="020F0502020204030204" pitchFamily="34" charset="0"/>
              <a:cs typeface="Times New Roman" panose="02020603050405020304" pitchFamily="18" charset="0"/>
            </a:endParaRPr>
          </a:p>
          <a:p>
            <a:pPr algn="just">
              <a:lnSpc>
                <a:spcPct val="107000"/>
              </a:lnSpc>
              <a:spcAft>
                <a:spcPts val="0"/>
              </a:spcAft>
              <a:defRPr/>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sz="1600" dirty="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69055" y="754959"/>
            <a:ext cx="10148552" cy="367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7. Modificaciones del contrato</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57561" y="1460809"/>
            <a:ext cx="10983951" cy="4275016"/>
          </a:xfrm>
          <a:prstGeom prst="rect">
            <a:avLst/>
          </a:prstGeom>
        </p:spPr>
        <p:txBody>
          <a:bodyPr wrap="square">
            <a:spAutoFit/>
          </a:bodyPr>
          <a:lstStyle/>
          <a:p>
            <a:pPr>
              <a:lnSpc>
                <a:spcPct val="105000"/>
              </a:lnSpc>
              <a:spcBef>
                <a:spcPts val="600"/>
              </a:spcBef>
              <a:spcAft>
                <a:spcPts val="1200"/>
              </a:spcAft>
            </a:pPr>
            <a:r>
              <a:rPr lang="es-ES" b="1" u="sng" dirty="0">
                <a:ea typeface="Times New Roman" panose="02020603050405020304" pitchFamily="18" charset="0"/>
              </a:rPr>
              <a:t>a) Para las prestaciones de suministros </a:t>
            </a:r>
            <a:endParaRPr lang="es-ES" dirty="0">
              <a:ea typeface="Times New Roman" panose="02020603050405020304" pitchFamily="18" charset="0"/>
            </a:endParaRPr>
          </a:p>
          <a:p>
            <a:pPr algn="just">
              <a:lnSpc>
                <a:spcPct val="105000"/>
              </a:lnSpc>
              <a:spcBef>
                <a:spcPts val="600"/>
              </a:spcBef>
              <a:spcAft>
                <a:spcPts val="1200"/>
              </a:spcAft>
            </a:pPr>
            <a:r>
              <a:rPr lang="es-ES" sz="2200" dirty="0">
                <a:ea typeface="Times New Roman" panose="02020603050405020304" pitchFamily="18" charset="0"/>
              </a:rPr>
              <a:t>1.- Modificaciones debidas a que </a:t>
            </a:r>
            <a:r>
              <a:rPr lang="es-ES" sz="2200" dirty="0">
                <a:solidFill>
                  <a:srgbClr val="0070C0"/>
                </a:solidFill>
                <a:ea typeface="Times New Roman" panose="02020603050405020304" pitchFamily="18" charset="0"/>
              </a:rPr>
              <a:t>el número de unidades requeridas sea superior al inicialmente estimado.</a:t>
            </a:r>
          </a:p>
          <a:p>
            <a:pPr algn="just">
              <a:lnSpc>
                <a:spcPct val="105000"/>
              </a:lnSpc>
              <a:spcBef>
                <a:spcPts val="600"/>
              </a:spcBef>
              <a:spcAft>
                <a:spcPts val="1200"/>
              </a:spcAft>
            </a:pPr>
            <a:r>
              <a:rPr lang="es-ES" sz="2200" dirty="0">
                <a:ea typeface="Times New Roman" panose="02020603050405020304" pitchFamily="18" charset="0"/>
              </a:rPr>
              <a:t>2.- Modificaciones por la adscripción a éste Órgano de Contratación de </a:t>
            </a:r>
            <a:r>
              <a:rPr lang="es-ES" sz="2200" dirty="0">
                <a:solidFill>
                  <a:srgbClr val="0070C0"/>
                </a:solidFill>
                <a:ea typeface="Times New Roman" panose="02020603050405020304" pitchFamily="18" charset="0"/>
              </a:rPr>
              <a:t>otros centros sanitarios </a:t>
            </a:r>
            <a:r>
              <a:rPr lang="es-ES" sz="2200" dirty="0">
                <a:ea typeface="Times New Roman" panose="02020603050405020304" pitchFamily="18" charset="0"/>
              </a:rPr>
              <a:t>dependientes del SAS</a:t>
            </a:r>
          </a:p>
          <a:p>
            <a:pPr algn="just">
              <a:lnSpc>
                <a:spcPct val="105000"/>
              </a:lnSpc>
              <a:spcBef>
                <a:spcPts val="600"/>
              </a:spcBef>
              <a:spcAft>
                <a:spcPts val="1200"/>
              </a:spcAft>
            </a:pPr>
            <a:r>
              <a:rPr lang="es-ES" sz="2200" dirty="0">
                <a:ea typeface="Times New Roman" panose="02020603050405020304" pitchFamily="18" charset="0"/>
              </a:rPr>
              <a:t>3.- Modificaciones derivadas de </a:t>
            </a:r>
            <a:r>
              <a:rPr lang="es-ES" sz="2200" dirty="0">
                <a:solidFill>
                  <a:srgbClr val="0070C0"/>
                </a:solidFill>
                <a:ea typeface="Times New Roman" panose="02020603050405020304" pitchFamily="18" charset="0"/>
              </a:rPr>
              <a:t>avances técnicos en la forma de realizar alguno de los procedimientos </a:t>
            </a:r>
            <a:r>
              <a:rPr lang="es-ES" sz="2200" dirty="0">
                <a:ea typeface="Times New Roman" panose="02020603050405020304" pitchFamily="18" charset="0"/>
              </a:rPr>
              <a:t>objeto del contrato, que suponga que el mismo se pueda realizar con </a:t>
            </a:r>
            <a:r>
              <a:rPr lang="es-ES" sz="2200" dirty="0">
                <a:solidFill>
                  <a:srgbClr val="0070C0"/>
                </a:solidFill>
                <a:ea typeface="Times New Roman" panose="02020603050405020304" pitchFamily="18" charset="0"/>
              </a:rPr>
              <a:t>diferente material al adjudicado</a:t>
            </a:r>
            <a:r>
              <a:rPr lang="es-ES" sz="2200" dirty="0">
                <a:ea typeface="Times New Roman" panose="02020603050405020304" pitchFamily="18" charset="0"/>
              </a:rPr>
              <a:t>, siempre que dicho </a:t>
            </a:r>
            <a:r>
              <a:rPr lang="es-ES" sz="2200" dirty="0">
                <a:solidFill>
                  <a:srgbClr val="0070C0"/>
                </a:solidFill>
                <a:ea typeface="Times New Roman" panose="02020603050405020304" pitchFamily="18" charset="0"/>
              </a:rPr>
              <a:t>avance técnico sea considerado beneficioso </a:t>
            </a:r>
            <a:r>
              <a:rPr lang="es-ES" sz="2200" dirty="0">
                <a:ea typeface="Times New Roman" panose="02020603050405020304" pitchFamily="18" charset="0"/>
              </a:rPr>
              <a:t>para el Hospital, en base al </a:t>
            </a:r>
            <a:r>
              <a:rPr lang="es-ES" sz="2200" dirty="0">
                <a:solidFill>
                  <a:srgbClr val="0070C0"/>
                </a:solidFill>
                <a:ea typeface="Times New Roman" panose="02020603050405020304" pitchFamily="18" charset="0"/>
              </a:rPr>
              <a:t>criterio clínico</a:t>
            </a:r>
            <a:r>
              <a:rPr lang="es-ES" sz="2200" dirty="0">
                <a:ea typeface="Times New Roman" panose="02020603050405020304" pitchFamily="18" charset="0"/>
              </a:rPr>
              <a:t> de los facultativos expertos en Electrofisiología, y siempre que dicha modificación </a:t>
            </a:r>
            <a:r>
              <a:rPr lang="es-ES" sz="2200" dirty="0">
                <a:solidFill>
                  <a:srgbClr val="0070C0"/>
                </a:solidFill>
                <a:ea typeface="Times New Roman" panose="02020603050405020304" pitchFamily="18" charset="0"/>
              </a:rPr>
              <a:t>no suponga aumento del precio unitario</a:t>
            </a:r>
            <a:r>
              <a:rPr lang="es-ES" sz="2200" dirty="0">
                <a:ea typeface="Times New Roman" panose="02020603050405020304" pitchFamily="18" charset="0"/>
              </a:rPr>
              <a:t> adjudicado por procedimiento</a:t>
            </a:r>
          </a:p>
        </p:txBody>
      </p:sp>
      <p:sp>
        <p:nvSpPr>
          <p:cNvPr id="6" name="Text Box 7">
            <a:extLst>
              <a:ext uri="{FF2B5EF4-FFF2-40B4-BE49-F238E27FC236}">
                <a16:creationId xmlns:a16="http://schemas.microsoft.com/office/drawing/2014/main" id="{F75FACA9-EBE9-442A-8C03-BE30AC3174F5}"/>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2285791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7993" y="788530"/>
            <a:ext cx="10148552" cy="367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7. Modificaciones del contrato</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78421" y="1545379"/>
            <a:ext cx="11407696" cy="4724370"/>
          </a:xfrm>
          <a:prstGeom prst="rect">
            <a:avLst/>
          </a:prstGeom>
        </p:spPr>
        <p:txBody>
          <a:bodyPr wrap="square">
            <a:spAutoFit/>
          </a:bodyPr>
          <a:lstStyle/>
          <a:p>
            <a:r>
              <a:rPr lang="es-ES" b="1" u="sng" dirty="0"/>
              <a:t>b) Para la prestación Servicio de consultoría para la reingeniería de procesos operativos con el fin de la optimización de procesos asistenciales</a:t>
            </a:r>
            <a:endParaRPr lang="es-ES" dirty="0"/>
          </a:p>
          <a:p>
            <a:endParaRPr lang="es-ES" dirty="0"/>
          </a:p>
          <a:p>
            <a:pPr algn="just"/>
            <a:r>
              <a:rPr lang="es-ES" sz="1900" dirty="0"/>
              <a:t>En el caso de que se considere necesario ampliar el alcance del servicio de consultoría contratado, </a:t>
            </a:r>
            <a:r>
              <a:rPr lang="es-ES" sz="1900" dirty="0">
                <a:solidFill>
                  <a:srgbClr val="0070C0"/>
                </a:solidFill>
              </a:rPr>
              <a:t>para realizar la reingeniería de nuevos procesos operativos</a:t>
            </a:r>
            <a:r>
              <a:rPr lang="es-ES" sz="1900" dirty="0"/>
              <a:t> para la mejora de la eficiencia y eficacia de los procesos asistenciales de la Unidad de Electrofisiología.</a:t>
            </a:r>
          </a:p>
          <a:p>
            <a:pPr algn="just"/>
            <a:endParaRPr lang="es-ES" sz="1900" dirty="0"/>
          </a:p>
          <a:p>
            <a:pPr algn="just"/>
            <a:r>
              <a:rPr lang="es-ES" sz="1900" dirty="0"/>
              <a:t>La modificación se hará </a:t>
            </a:r>
            <a:r>
              <a:rPr lang="es-ES" sz="1900" dirty="0">
                <a:solidFill>
                  <a:srgbClr val="0070C0"/>
                </a:solidFill>
              </a:rPr>
              <a:t>en base al número de horas de consultoría previstas </a:t>
            </a:r>
            <a:r>
              <a:rPr lang="es-ES" sz="1900" dirty="0"/>
              <a:t>para realizar la reingeniería del nuevo proceso operativo, y el coste unitario por hora que se derive del importe adjudicado para esta prestación.</a:t>
            </a:r>
          </a:p>
          <a:p>
            <a:pPr algn="just"/>
            <a:endParaRPr lang="es-ES" sz="1900" dirty="0"/>
          </a:p>
          <a:p>
            <a:pPr algn="just"/>
            <a:r>
              <a:rPr lang="es-ES" sz="1900" b="1" u="sng" dirty="0"/>
              <a:t>c) Para la prestación del Servicio de implantación y mantenimiento de una solución digital para el seguimiento domiciliario remoto de pacientes con dispositivos </a:t>
            </a:r>
            <a:r>
              <a:rPr lang="es-ES" sz="1900" b="1" u="sng" dirty="0" err="1"/>
              <a:t>implantables</a:t>
            </a:r>
            <a:endParaRPr lang="es-ES" sz="1900" dirty="0"/>
          </a:p>
          <a:p>
            <a:pPr algn="just"/>
            <a:endParaRPr lang="es-ES" sz="1900" dirty="0"/>
          </a:p>
          <a:p>
            <a:pPr algn="just"/>
            <a:r>
              <a:rPr lang="es-ES" sz="1900" dirty="0"/>
              <a:t>En el caso de que se considere necesario que </a:t>
            </a:r>
            <a:r>
              <a:rPr lang="es-ES" sz="1900" dirty="0">
                <a:solidFill>
                  <a:srgbClr val="0070C0"/>
                </a:solidFill>
              </a:rPr>
              <a:t>se incluyan en la solución digital para el seguimiento domiciliario remoto de pacientes con dispositivos </a:t>
            </a:r>
            <a:r>
              <a:rPr lang="es-ES" sz="1900" dirty="0" err="1">
                <a:solidFill>
                  <a:srgbClr val="0070C0"/>
                </a:solidFill>
              </a:rPr>
              <a:t>implantables</a:t>
            </a:r>
            <a:r>
              <a:rPr lang="es-ES" sz="1900" dirty="0"/>
              <a:t>, a los pacientes con marcapasos implantados por la </a:t>
            </a:r>
            <a:r>
              <a:rPr lang="es-ES" sz="1900" dirty="0">
                <a:solidFill>
                  <a:srgbClr val="0070C0"/>
                </a:solidFill>
              </a:rPr>
              <a:t>Unidad de Hemodinámica y la de Cirugía Cardiovascular</a:t>
            </a:r>
            <a:r>
              <a:rPr lang="es-ES" sz="1900" dirty="0"/>
              <a:t> a la fecha de la modificación. </a:t>
            </a:r>
            <a:endParaRPr lang="es-ES" sz="1900" dirty="0">
              <a:ea typeface="Times New Roman" panose="02020603050405020304" pitchFamily="18" charset="0"/>
            </a:endParaRPr>
          </a:p>
        </p:txBody>
      </p:sp>
      <p:sp>
        <p:nvSpPr>
          <p:cNvPr id="6" name="Text Box 7">
            <a:extLst>
              <a:ext uri="{FF2B5EF4-FFF2-40B4-BE49-F238E27FC236}">
                <a16:creationId xmlns:a16="http://schemas.microsoft.com/office/drawing/2014/main" id="{34868303-0912-4B8A-8C21-1AD0956D790F}"/>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518087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45575" y="667034"/>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8. Adjudicación y resultados obtenidos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03001649"/>
              </p:ext>
            </p:extLst>
          </p:nvPr>
        </p:nvGraphicFramePr>
        <p:xfrm>
          <a:off x="204717" y="1338382"/>
          <a:ext cx="11723427" cy="5354026"/>
        </p:xfrm>
        <a:graphic>
          <a:graphicData uri="http://schemas.openxmlformats.org/drawingml/2006/table">
            <a:tbl>
              <a:tblPr>
                <a:tableStyleId>{5C22544A-7EE6-4342-B048-85BDC9FD1C3A}</a:tableStyleId>
              </a:tblPr>
              <a:tblGrid>
                <a:gridCol w="573206">
                  <a:extLst>
                    <a:ext uri="{9D8B030D-6E8A-4147-A177-3AD203B41FA5}">
                      <a16:colId xmlns:a16="http://schemas.microsoft.com/office/drawing/2014/main" val="20000"/>
                    </a:ext>
                  </a:extLst>
                </a:gridCol>
                <a:gridCol w="5882185">
                  <a:extLst>
                    <a:ext uri="{9D8B030D-6E8A-4147-A177-3AD203B41FA5}">
                      <a16:colId xmlns:a16="http://schemas.microsoft.com/office/drawing/2014/main" val="20001"/>
                    </a:ext>
                  </a:extLst>
                </a:gridCol>
                <a:gridCol w="1433014">
                  <a:extLst>
                    <a:ext uri="{9D8B030D-6E8A-4147-A177-3AD203B41FA5}">
                      <a16:colId xmlns:a16="http://schemas.microsoft.com/office/drawing/2014/main" val="20002"/>
                    </a:ext>
                  </a:extLst>
                </a:gridCol>
                <a:gridCol w="1514902">
                  <a:extLst>
                    <a:ext uri="{9D8B030D-6E8A-4147-A177-3AD203B41FA5}">
                      <a16:colId xmlns:a16="http://schemas.microsoft.com/office/drawing/2014/main" val="20003"/>
                    </a:ext>
                  </a:extLst>
                </a:gridCol>
                <a:gridCol w="1132764">
                  <a:extLst>
                    <a:ext uri="{9D8B030D-6E8A-4147-A177-3AD203B41FA5}">
                      <a16:colId xmlns:a16="http://schemas.microsoft.com/office/drawing/2014/main" val="20004"/>
                    </a:ext>
                  </a:extLst>
                </a:gridCol>
                <a:gridCol w="1187356">
                  <a:extLst>
                    <a:ext uri="{9D8B030D-6E8A-4147-A177-3AD203B41FA5}">
                      <a16:colId xmlns:a16="http://schemas.microsoft.com/office/drawing/2014/main" val="20005"/>
                    </a:ext>
                  </a:extLst>
                </a:gridCol>
              </a:tblGrid>
              <a:tr h="397254">
                <a:tc>
                  <a:txBody>
                    <a:bodyPr/>
                    <a:lstStyle/>
                    <a:p>
                      <a:pPr algn="ctr" fontAlgn="ctr"/>
                      <a:r>
                        <a:rPr lang="es-ES" sz="1400" b="1" u="none" strike="noStrike" dirty="0">
                          <a:effectLst/>
                          <a:latin typeface="Arial" panose="020B0604020202020204" pitchFamily="34" charset="0"/>
                          <a:cs typeface="Arial" panose="020B0604020202020204" pitchFamily="34" charset="0"/>
                        </a:rPr>
                        <a:t>LOTE</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DESCRIPCIÓN</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IMPORTE DE LICITACIÓN</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IMPORTE ADJUDICACIÓN</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AHORRO</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 AHORRO</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extLst>
                  <a:ext uri="{0D108BD9-81ED-4DB2-BD59-A6C34878D82A}">
                    <a16:rowId xmlns:a16="http://schemas.microsoft.com/office/drawing/2014/main" val="10000"/>
                  </a:ext>
                </a:extLst>
              </a:tr>
              <a:tr h="174180">
                <a:tc>
                  <a:txBody>
                    <a:bodyPr/>
                    <a:lstStyle/>
                    <a:p>
                      <a:pPr algn="l" fontAlgn="ct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40000"/>
                        <a:lumOff val="60000"/>
                      </a:schemeClr>
                    </a:solidFill>
                  </a:tcPr>
                </a:tc>
                <a:tc>
                  <a:txBody>
                    <a:bodyPr/>
                    <a:lstStyle/>
                    <a:p>
                      <a:pPr algn="ctr" fontAlgn="ctr"/>
                      <a:r>
                        <a:rPr lang="es-ES" sz="1400" b="1" u="sng" strike="noStrike" dirty="0">
                          <a:effectLst/>
                          <a:latin typeface="Arial" panose="020B0604020202020204" pitchFamily="34" charset="0"/>
                          <a:cs typeface="Arial" panose="020B0604020202020204" pitchFamily="34" charset="0"/>
                        </a:rPr>
                        <a:t>PRESTACIONES DE SUMINISTROS</a:t>
                      </a:r>
                      <a:endParaRPr lang="es-ES" sz="1400" b="1" i="0" u="sng"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40000"/>
                        <a:lumOff val="60000"/>
                      </a:schemeClr>
                    </a:solidFill>
                  </a:tcPr>
                </a:tc>
                <a:tc>
                  <a:txBody>
                    <a:bodyPr/>
                    <a:lstStyle/>
                    <a:p>
                      <a:pPr algn="ctr" fontAlgn="ctr"/>
                      <a:r>
                        <a:rPr lang="es-ES" sz="1200" b="0" u="none" strike="noStrike" dirty="0">
                          <a:effectLst/>
                          <a:latin typeface="Arial" panose="020B0604020202020204" pitchFamily="34" charset="0"/>
                          <a:cs typeface="Arial" panose="020B0604020202020204" pitchFamily="34" charset="0"/>
                        </a:rPr>
                        <a:t>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40000"/>
                        <a:lumOff val="60000"/>
                      </a:schemeClr>
                    </a:solidFill>
                  </a:tcPr>
                </a:tc>
                <a:tc>
                  <a:txBody>
                    <a:bodyPr/>
                    <a:lstStyle/>
                    <a:p>
                      <a:pPr algn="ctr" fontAlgn="ctr"/>
                      <a:r>
                        <a:rPr lang="es-ES" sz="1200" b="0" u="none" strike="noStrike" dirty="0">
                          <a:effectLst/>
                          <a:latin typeface="Arial" panose="020B0604020202020204" pitchFamily="34" charset="0"/>
                          <a:cs typeface="Arial" panose="020B0604020202020204" pitchFamily="34" charset="0"/>
                        </a:rPr>
                        <a:t>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40000"/>
                        <a:lumOff val="60000"/>
                      </a:schemeClr>
                    </a:solidFill>
                  </a:tcPr>
                </a:tc>
                <a:tc>
                  <a:txBody>
                    <a:bodyPr/>
                    <a:lstStyle/>
                    <a:p>
                      <a:pPr algn="ctr" fontAlgn="ctr"/>
                      <a:r>
                        <a:rPr lang="es-ES" sz="1200" b="1" u="none" strike="noStrike" dirty="0">
                          <a:effectLst/>
                          <a:latin typeface="Arial" panose="020B0604020202020204" pitchFamily="34" charset="0"/>
                          <a:cs typeface="Arial" panose="020B0604020202020204" pitchFamily="34" charset="0"/>
                        </a:rPr>
                        <a:t> </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40000"/>
                        <a:lumOff val="60000"/>
                      </a:schemeClr>
                    </a:solidFill>
                  </a:tcPr>
                </a:tc>
                <a:tc>
                  <a:txBody>
                    <a:bodyPr/>
                    <a:lstStyle/>
                    <a:p>
                      <a:pPr algn="l" fontAlgn="ctr"/>
                      <a:r>
                        <a:rPr lang="es-ES" sz="1200" b="1" u="none" strike="noStrike" dirty="0">
                          <a:effectLst/>
                          <a:latin typeface="Arial" panose="020B0604020202020204" pitchFamily="34" charset="0"/>
                          <a:cs typeface="Arial" panose="020B0604020202020204" pitchFamily="34" charset="0"/>
                        </a:rPr>
                        <a:t> </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40000"/>
                        <a:lumOff val="60000"/>
                      </a:schemeClr>
                    </a:solidFill>
                  </a:tcPr>
                </a:tc>
                <a:extLst>
                  <a:ext uri="{0D108BD9-81ED-4DB2-BD59-A6C34878D82A}">
                    <a16:rowId xmlns:a16="http://schemas.microsoft.com/office/drawing/2014/main" val="10001"/>
                  </a:ext>
                </a:extLst>
              </a:tr>
              <a:tr h="466553">
                <a:tc>
                  <a:txBody>
                    <a:bodyPr/>
                    <a:lstStyle/>
                    <a:p>
                      <a:pPr algn="ctr" fontAlgn="ctr"/>
                      <a:r>
                        <a:rPr lang="es-ES" sz="1200" b="0" u="none" strike="noStrike">
                          <a:effectLst/>
                          <a:latin typeface="Arial" panose="020B0604020202020204" pitchFamily="34" charset="0"/>
                          <a:cs typeface="Arial" panose="020B0604020202020204" pitchFamily="34" charset="0"/>
                        </a:rPr>
                        <a:t>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SUBTOTAL AGRUPACIÓN DE LOTE 1 Procedimientos de ablación con soporte de navegación I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1.710.338,63</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1.588.686,44</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a:effectLst/>
                          <a:latin typeface="Arial" panose="020B0604020202020204" pitchFamily="34" charset="0"/>
                          <a:cs typeface="Arial" panose="020B0604020202020204" pitchFamily="34" charset="0"/>
                        </a:rPr>
                        <a:t>121.652,19</a:t>
                      </a:r>
                      <a:endParaRPr lang="es-ES" sz="1200" b="1"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7,11%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2"/>
                  </a:ext>
                </a:extLst>
              </a:tr>
              <a:tr h="466553">
                <a:tc>
                  <a:txBody>
                    <a:bodyPr/>
                    <a:lstStyle/>
                    <a:p>
                      <a:pPr algn="ctr" fontAlgn="ctr"/>
                      <a:r>
                        <a:rPr lang="es-ES" sz="1200" b="0" u="none" strike="noStrike">
                          <a:effectLst/>
                          <a:latin typeface="Arial" panose="020B0604020202020204" pitchFamily="34" charset="0"/>
                          <a:cs typeface="Arial" panose="020B0604020202020204" pitchFamily="34" charset="0"/>
                        </a:rPr>
                        <a:t>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SUBTOTAL AGRUPACIÓN DE LOTE 2 Procedimientos de ablación con soporte de navegación II</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705.653,85</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655.771,60</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49.882,25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7,07%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3"/>
                  </a:ext>
                </a:extLst>
              </a:tr>
              <a:tr h="311035">
                <a:tc>
                  <a:txBody>
                    <a:bodyPr/>
                    <a:lstStyle/>
                    <a:p>
                      <a:pPr algn="ctr" fontAlgn="ctr"/>
                      <a:r>
                        <a:rPr lang="es-ES" sz="1200" b="0" u="none" strike="noStrike">
                          <a:effectLst/>
                          <a:latin typeface="Arial" panose="020B0604020202020204" pitchFamily="34" charset="0"/>
                          <a:cs typeface="Arial" panose="020B0604020202020204" pitchFamily="34" charset="0"/>
                        </a:rPr>
                        <a:t>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SUBTOTAL AGRUPACIÓN DE LOTE 3 Estudios electrofisiológicos diagnósticos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44.866,80</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37.268,00</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7.598,80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16,94%</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4"/>
                  </a:ext>
                </a:extLst>
              </a:tr>
              <a:tr h="466553">
                <a:tc>
                  <a:txBody>
                    <a:bodyPr/>
                    <a:lstStyle/>
                    <a:p>
                      <a:pPr algn="ctr" fontAlgn="ctr"/>
                      <a:r>
                        <a:rPr lang="es-ES" sz="1200" b="0" u="none" strike="noStrike">
                          <a:effectLst/>
                          <a:latin typeface="Arial" panose="020B0604020202020204" pitchFamily="34" charset="0"/>
                          <a:cs typeface="Arial" panose="020B0604020202020204" pitchFamily="34" charset="0"/>
                        </a:rPr>
                        <a:t>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SUBTOTAL AGRUPACIÓN DE LOTE 4 Ablación de sustratos arrítmicos con catéter no irrigado</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903.500,95</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812.363,75</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91.137,20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10,09%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5"/>
                  </a:ext>
                </a:extLst>
              </a:tr>
              <a:tr h="311035">
                <a:tc>
                  <a:txBody>
                    <a:bodyPr/>
                    <a:lstStyle/>
                    <a:p>
                      <a:pPr algn="ctr" fontAlgn="ctr"/>
                      <a:r>
                        <a:rPr lang="es-ES" sz="1200" b="0" u="none" strike="noStrike">
                          <a:effectLst/>
                          <a:latin typeface="Arial" panose="020B0604020202020204" pitchFamily="34" charset="0"/>
                          <a:cs typeface="Arial" panose="020B0604020202020204" pitchFamily="34" charset="0"/>
                        </a:rPr>
                        <a:t> </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SUBTOTAL AGRUPACIÓN DE LOTE 5 Estimulación fisiológica en </a:t>
                      </a:r>
                      <a:r>
                        <a:rPr lang="es-ES" sz="1200" b="0" u="none" strike="noStrike" dirty="0" err="1">
                          <a:effectLst/>
                          <a:latin typeface="Arial" panose="020B0604020202020204" pitchFamily="34" charset="0"/>
                          <a:cs typeface="Arial" panose="020B0604020202020204" pitchFamily="34" charset="0"/>
                        </a:rPr>
                        <a:t>his-purkinge</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911.053,11</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856.240,00</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54.813,11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6,02%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6"/>
                  </a:ext>
                </a:extLst>
              </a:tr>
              <a:tr h="466553">
                <a:tc>
                  <a:txBody>
                    <a:bodyPr/>
                    <a:lstStyle/>
                    <a:p>
                      <a:pPr algn="ctr" fontAlgn="ctr"/>
                      <a:r>
                        <a:rPr lang="es-ES" sz="1200" b="1" u="none" strike="noStrike" dirty="0">
                          <a:effectLst/>
                          <a:latin typeface="Arial" panose="020B0604020202020204" pitchFamily="34" charset="0"/>
                          <a:cs typeface="Arial" panose="020B0604020202020204" pitchFamily="34" charset="0"/>
                        </a:rPr>
                        <a:t>17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TRATAMIENTO DE LA FA MEDIANTE AISLAMIENTO DE LAS VENAS PULMONARES POR CRIOABLACIÓN-GC</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408.980,00</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380.230,40</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28.749,60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7,03%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7"/>
                  </a:ext>
                </a:extLst>
              </a:tr>
              <a:tr h="466553">
                <a:tc>
                  <a:txBody>
                    <a:bodyPr/>
                    <a:lstStyle/>
                    <a:p>
                      <a:pPr algn="ctr" fontAlgn="ctr"/>
                      <a:r>
                        <a:rPr lang="es-ES" sz="1200" b="1" u="none" strike="noStrike" dirty="0">
                          <a:effectLst/>
                          <a:latin typeface="Arial" panose="020B0604020202020204" pitchFamily="34" charset="0"/>
                          <a:cs typeface="Arial" panose="020B0604020202020204" pitchFamily="34" charset="0"/>
                        </a:rPr>
                        <a:t>18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TRATAMIENTO DE LA TAQUICARDIA SUPRAVENTRICULAR MEDIANTE CRIOABLACIÓN-GC</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17.065,84</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17.056,16</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9,68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0,06%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8"/>
                  </a:ext>
                </a:extLst>
              </a:tr>
              <a:tr h="466553">
                <a:tc>
                  <a:txBody>
                    <a:bodyPr/>
                    <a:lstStyle/>
                    <a:p>
                      <a:pPr algn="ctr" fontAlgn="ctr"/>
                      <a:r>
                        <a:rPr lang="es-ES" sz="1200" b="1" u="none" strike="noStrike" dirty="0">
                          <a:effectLst/>
                          <a:latin typeface="Arial" panose="020B0604020202020204" pitchFamily="34" charset="0"/>
                          <a:cs typeface="Arial" panose="020B0604020202020204" pitchFamily="34" charset="0"/>
                        </a:rPr>
                        <a:t>19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TRATAMIENTO TAQUICARDIAS SUPRAVENTRICULARES MEDIANTE RADIOFRECUENCIA CON IRRIGACIÓN-GC</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94.597,80</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79.860,00</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14.737,80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15,58%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09"/>
                  </a:ext>
                </a:extLst>
              </a:tr>
              <a:tr h="622070">
                <a:tc>
                  <a:txBody>
                    <a:bodyPr/>
                    <a:lstStyle/>
                    <a:p>
                      <a:pPr algn="ctr" fontAlgn="ctr"/>
                      <a:r>
                        <a:rPr lang="es-ES" sz="1200" b="1" u="none" strike="noStrike" dirty="0">
                          <a:effectLst/>
                          <a:latin typeface="Arial" panose="020B0604020202020204" pitchFamily="34" charset="0"/>
                          <a:cs typeface="Arial" panose="020B0604020202020204" pitchFamily="34" charset="0"/>
                        </a:rPr>
                        <a:t>20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DIAGNÓSTICO DE BRADIARRITMIAS Y FA MEDIANTE HOLTER INSERTABLE SUBCUTÁNEO DE LARGA DURACIÓN CON SEGUIMIENTO REMOTO AUTOMÁTICO-GC</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237.600,00</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dirty="0">
                          <a:effectLst/>
                          <a:latin typeface="Arial" panose="020B0604020202020204" pitchFamily="34" charset="0"/>
                          <a:cs typeface="Arial" panose="020B0604020202020204" pitchFamily="34" charset="0"/>
                        </a:rPr>
                        <a:t>230.438,40</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7.161,60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3,01%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10"/>
                  </a:ext>
                </a:extLst>
              </a:tr>
              <a:tr h="472773">
                <a:tc>
                  <a:txBody>
                    <a:bodyPr/>
                    <a:lstStyle/>
                    <a:p>
                      <a:pPr algn="ctr" fontAlgn="ctr"/>
                      <a:r>
                        <a:rPr lang="es-ES" sz="1200" b="1" u="none" strike="noStrike" dirty="0">
                          <a:effectLst/>
                          <a:latin typeface="Arial" panose="020B0604020202020204" pitchFamily="34" charset="0"/>
                          <a:cs typeface="Arial" panose="020B0604020202020204" pitchFamily="34" charset="0"/>
                        </a:rPr>
                        <a:t>21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just" fontAlgn="ctr"/>
                      <a:r>
                        <a:rPr lang="es-ES" sz="1200" b="0" u="none" strike="noStrike" dirty="0">
                          <a:effectLst/>
                          <a:latin typeface="Arial" panose="020B0604020202020204" pitchFamily="34" charset="0"/>
                          <a:cs typeface="Arial" panose="020B0604020202020204" pitchFamily="34" charset="0"/>
                        </a:rPr>
                        <a:t>TRATAMIENTO DE TAQUICARDIAS VENTRICULARES CON DESFIBRILADOR SUBCUTÁNEO-GC</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1.263.028,80</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0" u="none" strike="noStrike">
                          <a:effectLst/>
                          <a:latin typeface="Arial" panose="020B0604020202020204" pitchFamily="34" charset="0"/>
                          <a:cs typeface="Arial" panose="020B0604020202020204" pitchFamily="34" charset="0"/>
                        </a:rPr>
                        <a:t>1.241.146,50</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21.882,30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tc>
                  <a:txBody>
                    <a:bodyPr/>
                    <a:lstStyle/>
                    <a:p>
                      <a:pPr algn="ctr" fontAlgn="ctr"/>
                      <a:r>
                        <a:rPr lang="es-ES" sz="1200" b="1" u="none" strike="noStrike" dirty="0">
                          <a:effectLst/>
                          <a:latin typeface="Arial" panose="020B0604020202020204" pitchFamily="34" charset="0"/>
                          <a:cs typeface="Arial" panose="020B0604020202020204" pitchFamily="34" charset="0"/>
                        </a:rPr>
                        <a:t>1,73%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tc>
                <a:extLst>
                  <a:ext uri="{0D108BD9-81ED-4DB2-BD59-A6C34878D82A}">
                    <a16:rowId xmlns:a16="http://schemas.microsoft.com/office/drawing/2014/main" val="10011"/>
                  </a:ext>
                </a:extLst>
              </a:tr>
              <a:tr h="161738">
                <a:tc>
                  <a:txBody>
                    <a:bodyPr/>
                    <a:lstStyle/>
                    <a:p>
                      <a:pPr algn="l" fontAlgn="ctr"/>
                      <a:r>
                        <a:rPr lang="es-ES" sz="1200" b="1" u="none" strike="noStrike" dirty="0">
                          <a:effectLst/>
                          <a:latin typeface="Arial" panose="020B0604020202020204" pitchFamily="34" charset="0"/>
                          <a:cs typeface="Arial" panose="020B0604020202020204" pitchFamily="34" charset="0"/>
                        </a:rPr>
                        <a:t> </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5">
                        <a:lumMod val="20000"/>
                        <a:lumOff val="80000"/>
                      </a:schemeClr>
                    </a:solidFill>
                  </a:tcPr>
                </a:tc>
                <a:tc>
                  <a:txBody>
                    <a:bodyPr/>
                    <a:lstStyle/>
                    <a:p>
                      <a:pPr algn="just" fontAlgn="ctr"/>
                      <a:r>
                        <a:rPr lang="es-ES" sz="1200" b="1" u="none" strike="noStrike" dirty="0">
                          <a:effectLst/>
                          <a:latin typeface="Arial" panose="020B0604020202020204" pitchFamily="34" charset="0"/>
                          <a:cs typeface="Arial" panose="020B0604020202020204" pitchFamily="34" charset="0"/>
                        </a:rPr>
                        <a:t>SUBTOTAL PRESTACIONES DE SUMINISTROS</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200" b="1" u="none" strike="noStrike" dirty="0">
                          <a:effectLst/>
                          <a:latin typeface="Arial" panose="020B0604020202020204" pitchFamily="34" charset="0"/>
                          <a:cs typeface="Arial" panose="020B0604020202020204" pitchFamily="34" charset="0"/>
                        </a:rPr>
                        <a:t>6.296.685,78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200" b="1" u="none" strike="noStrike" dirty="0">
                          <a:effectLst/>
                          <a:latin typeface="Arial" panose="020B0604020202020204" pitchFamily="34" charset="0"/>
                          <a:cs typeface="Arial" panose="020B0604020202020204" pitchFamily="34" charset="0"/>
                        </a:rPr>
                        <a:t>5.899.061,25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200" b="1" u="none" strike="noStrike" dirty="0">
                          <a:effectLst/>
                          <a:latin typeface="Arial" panose="020B0604020202020204" pitchFamily="34" charset="0"/>
                          <a:cs typeface="Arial" panose="020B0604020202020204" pitchFamily="34" charset="0"/>
                        </a:rPr>
                        <a:t>397.624,53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200" b="1" u="none" strike="noStrike" dirty="0">
                          <a:effectLst/>
                          <a:latin typeface="Arial" panose="020B0604020202020204" pitchFamily="34" charset="0"/>
                          <a:cs typeface="Arial" panose="020B0604020202020204" pitchFamily="34" charset="0"/>
                        </a:rPr>
                        <a:t>6,31%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extLst>
                  <a:ext uri="{0D108BD9-81ED-4DB2-BD59-A6C34878D82A}">
                    <a16:rowId xmlns:a16="http://schemas.microsoft.com/office/drawing/2014/main" val="10012"/>
                  </a:ext>
                </a:extLst>
              </a:tr>
            </a:tbl>
          </a:graphicData>
        </a:graphic>
      </p:graphicFrame>
      <p:sp>
        <p:nvSpPr>
          <p:cNvPr id="6" name="Text Box 7">
            <a:extLst>
              <a:ext uri="{FF2B5EF4-FFF2-40B4-BE49-F238E27FC236}">
                <a16:creationId xmlns:a16="http://schemas.microsoft.com/office/drawing/2014/main" id="{0940EB04-1534-4307-A1DF-16B56D180999}"/>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29266" y="805264"/>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8. Adjudicación y resultados obtenidos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874773888"/>
              </p:ext>
            </p:extLst>
          </p:nvPr>
        </p:nvGraphicFramePr>
        <p:xfrm>
          <a:off x="232013" y="1555847"/>
          <a:ext cx="11641539" cy="4894482"/>
        </p:xfrm>
        <a:graphic>
          <a:graphicData uri="http://schemas.openxmlformats.org/drawingml/2006/table">
            <a:tbl>
              <a:tblPr>
                <a:tableStyleId>{5C22544A-7EE6-4342-B048-85BDC9FD1C3A}</a:tableStyleId>
              </a:tblPr>
              <a:tblGrid>
                <a:gridCol w="689383">
                  <a:extLst>
                    <a:ext uri="{9D8B030D-6E8A-4147-A177-3AD203B41FA5}">
                      <a16:colId xmlns:a16="http://schemas.microsoft.com/office/drawing/2014/main" val="20000"/>
                    </a:ext>
                  </a:extLst>
                </a:gridCol>
                <a:gridCol w="4546643">
                  <a:extLst>
                    <a:ext uri="{9D8B030D-6E8A-4147-A177-3AD203B41FA5}">
                      <a16:colId xmlns:a16="http://schemas.microsoft.com/office/drawing/2014/main" val="20001"/>
                    </a:ext>
                  </a:extLst>
                </a:gridCol>
                <a:gridCol w="1592146">
                  <a:extLst>
                    <a:ext uri="{9D8B030D-6E8A-4147-A177-3AD203B41FA5}">
                      <a16:colId xmlns:a16="http://schemas.microsoft.com/office/drawing/2014/main" val="20002"/>
                    </a:ext>
                  </a:extLst>
                </a:gridCol>
                <a:gridCol w="2055837">
                  <a:extLst>
                    <a:ext uri="{9D8B030D-6E8A-4147-A177-3AD203B41FA5}">
                      <a16:colId xmlns:a16="http://schemas.microsoft.com/office/drawing/2014/main" val="20003"/>
                    </a:ext>
                  </a:extLst>
                </a:gridCol>
                <a:gridCol w="1345937">
                  <a:extLst>
                    <a:ext uri="{9D8B030D-6E8A-4147-A177-3AD203B41FA5}">
                      <a16:colId xmlns:a16="http://schemas.microsoft.com/office/drawing/2014/main" val="20004"/>
                    </a:ext>
                  </a:extLst>
                </a:gridCol>
                <a:gridCol w="1411593">
                  <a:extLst>
                    <a:ext uri="{9D8B030D-6E8A-4147-A177-3AD203B41FA5}">
                      <a16:colId xmlns:a16="http://schemas.microsoft.com/office/drawing/2014/main" val="20005"/>
                    </a:ext>
                  </a:extLst>
                </a:gridCol>
              </a:tblGrid>
              <a:tr h="377520">
                <a:tc>
                  <a:txBody>
                    <a:bodyPr/>
                    <a:lstStyle/>
                    <a:p>
                      <a:pPr algn="ctr" fontAlgn="ctr"/>
                      <a:r>
                        <a:rPr lang="es-ES" sz="1400" b="1" u="none" strike="noStrike" dirty="0">
                          <a:effectLst/>
                          <a:latin typeface="Arial" panose="020B0604020202020204" pitchFamily="34" charset="0"/>
                          <a:cs typeface="Arial" panose="020B0604020202020204" pitchFamily="34" charset="0"/>
                        </a:rPr>
                        <a:t>LOTE</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DESCRIPCIÓN</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IMPORTE DE LICITACIÓN</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IMPORTE ADJUDICACIÓN</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AHORRO</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 AHORRO</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4945" marR="4945" marT="4945" marB="0" anchor="ctr">
                    <a:solidFill>
                      <a:schemeClr val="accent1">
                        <a:lumMod val="60000"/>
                        <a:lumOff val="40000"/>
                      </a:schemeClr>
                    </a:solidFill>
                  </a:tcPr>
                </a:tc>
                <a:extLst>
                  <a:ext uri="{0D108BD9-81ED-4DB2-BD59-A6C34878D82A}">
                    <a16:rowId xmlns:a16="http://schemas.microsoft.com/office/drawing/2014/main" val="10000"/>
                  </a:ext>
                </a:extLst>
              </a:tr>
              <a:tr h="377520">
                <a:tc>
                  <a:txBody>
                    <a:bodyPr/>
                    <a:lstStyle/>
                    <a:p>
                      <a:pPr algn="l" fontAlgn="ctr"/>
                      <a:r>
                        <a:rPr lang="es-ES" sz="1400" u="none" strike="noStrike" dirty="0">
                          <a:effectLst/>
                          <a:latin typeface="Arial" panose="020B0604020202020204" pitchFamily="34" charset="0"/>
                          <a:cs typeface="Arial" panose="020B0604020202020204" pitchFamily="34" charset="0"/>
                        </a:rPr>
                        <a:t> </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fontAlgn="ctr"/>
                      <a:r>
                        <a:rPr lang="es-ES" sz="1600" b="1" u="sng" strike="noStrike" dirty="0">
                          <a:effectLst/>
                          <a:latin typeface="Arial" panose="020B0604020202020204" pitchFamily="34" charset="0"/>
                          <a:cs typeface="Arial" panose="020B0604020202020204" pitchFamily="34" charset="0"/>
                        </a:rPr>
                        <a:t>PRESTACIONES DE SERVICIOS</a:t>
                      </a:r>
                      <a:endParaRPr lang="es-ES" sz="16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fontAlgn="ctr"/>
                      <a:r>
                        <a:rPr lang="es-ES" sz="1400" u="none" strike="noStrike" dirty="0">
                          <a:effectLst/>
                          <a:latin typeface="Arial" panose="020B0604020202020204" pitchFamily="34" charset="0"/>
                          <a:cs typeface="Arial" panose="020B0604020202020204" pitchFamily="34" charset="0"/>
                        </a:rPr>
                        <a:t> </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fontAlgn="ctr"/>
                      <a:r>
                        <a:rPr lang="es-ES" sz="1400" u="none" strike="noStrike" dirty="0">
                          <a:effectLst/>
                          <a:latin typeface="Arial" panose="020B0604020202020204" pitchFamily="34" charset="0"/>
                          <a:cs typeface="Arial" panose="020B0604020202020204" pitchFamily="34" charset="0"/>
                        </a:rPr>
                        <a:t> </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fontAlgn="ctr"/>
                      <a:r>
                        <a:rPr lang="es-ES" sz="1400" u="none" strike="noStrike" dirty="0">
                          <a:effectLst/>
                          <a:latin typeface="Arial" panose="020B0604020202020204" pitchFamily="34" charset="0"/>
                          <a:cs typeface="Arial" panose="020B0604020202020204" pitchFamily="34" charset="0"/>
                        </a:rPr>
                        <a:t> </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l" fontAlgn="ctr"/>
                      <a:r>
                        <a:rPr lang="es-ES" sz="1400" u="none" strike="noStrike" dirty="0">
                          <a:effectLst/>
                          <a:latin typeface="Arial" panose="020B0604020202020204" pitchFamily="34" charset="0"/>
                          <a:cs typeface="Arial" panose="020B0604020202020204" pitchFamily="34" charset="0"/>
                        </a:rPr>
                        <a:t> </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1"/>
                  </a:ext>
                </a:extLst>
              </a:tr>
              <a:tr h="1011212">
                <a:tc>
                  <a:txBody>
                    <a:bodyPr/>
                    <a:lstStyle/>
                    <a:p>
                      <a:pPr algn="ctr" fontAlgn="ctr"/>
                      <a:r>
                        <a:rPr lang="es-ES" sz="1400" b="1" u="none" strike="noStrike" dirty="0">
                          <a:effectLst/>
                          <a:latin typeface="Arial" panose="020B0604020202020204" pitchFamily="34" charset="0"/>
                          <a:cs typeface="Arial" panose="020B0604020202020204" pitchFamily="34" charset="0"/>
                        </a:rPr>
                        <a:t>22</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ctr"/>
                      <a:r>
                        <a:rPr lang="es-ES" sz="1400" u="none" strike="noStrike" dirty="0">
                          <a:effectLst/>
                          <a:latin typeface="Arial" panose="020B0604020202020204" pitchFamily="34" charset="0"/>
                          <a:cs typeface="Arial" panose="020B0604020202020204" pitchFamily="34" charset="0"/>
                        </a:rPr>
                        <a:t>Servicio de consultoría para la reingeniería de procesos operativos con el fin de la optimización de procesos asistenciales</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48.400,00</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42.108,00</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6.292,00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13,00%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37071">
                <a:tc>
                  <a:txBody>
                    <a:bodyPr/>
                    <a:lstStyle/>
                    <a:p>
                      <a:pPr algn="ctr" fontAlgn="ctr"/>
                      <a:r>
                        <a:rPr lang="es-ES" sz="1400" b="1" u="none" strike="noStrike" dirty="0">
                          <a:effectLst/>
                          <a:latin typeface="Arial" panose="020B0604020202020204" pitchFamily="34" charset="0"/>
                          <a:cs typeface="Arial" panose="020B0604020202020204" pitchFamily="34" charset="0"/>
                        </a:rPr>
                        <a:t>23</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ctr"/>
                      <a:r>
                        <a:rPr lang="es-ES" sz="1400" u="none" strike="noStrike" dirty="0">
                          <a:effectLst/>
                          <a:latin typeface="Arial" panose="020B0604020202020204" pitchFamily="34" charset="0"/>
                          <a:cs typeface="Arial" panose="020B0604020202020204" pitchFamily="34" charset="0"/>
                        </a:rPr>
                        <a:t>Sala de electrofisiología digital de alta gama</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776.820,00</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746.754,43</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30.065,57</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3,87%</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37071">
                <a:tc>
                  <a:txBody>
                    <a:bodyPr/>
                    <a:lstStyle/>
                    <a:p>
                      <a:pPr algn="ctr" fontAlgn="ctr"/>
                      <a:r>
                        <a:rPr lang="es-ES" sz="1400" b="1" u="none" strike="noStrike" dirty="0">
                          <a:effectLst/>
                          <a:latin typeface="Arial" panose="020B0604020202020204" pitchFamily="34" charset="0"/>
                          <a:cs typeface="Arial" panose="020B0604020202020204" pitchFamily="34" charset="0"/>
                        </a:rPr>
                        <a:t>24</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ctr"/>
                      <a:r>
                        <a:rPr lang="es-ES" sz="1400" u="none" strike="noStrike" dirty="0">
                          <a:effectLst/>
                          <a:latin typeface="Arial" panose="020B0604020202020204" pitchFamily="34" charset="0"/>
                          <a:cs typeface="Arial" panose="020B0604020202020204" pitchFamily="34" charset="0"/>
                        </a:rPr>
                        <a:t>Polígrafo electrofisiología cardíaca</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a:effectLst/>
                          <a:latin typeface="Arial" panose="020B0604020202020204" pitchFamily="34" charset="0"/>
                          <a:cs typeface="Arial" panose="020B0604020202020204" pitchFamily="34" charset="0"/>
                        </a:rPr>
                        <a:t>153.670,00</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143.990,00</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9.680,00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6,30%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337071">
                <a:tc>
                  <a:txBody>
                    <a:bodyPr/>
                    <a:lstStyle/>
                    <a:p>
                      <a:pPr algn="ctr" fontAlgn="ctr"/>
                      <a:r>
                        <a:rPr lang="es-ES" sz="1400" b="1" u="none" strike="noStrike" dirty="0">
                          <a:effectLst/>
                          <a:latin typeface="Arial" panose="020B0604020202020204" pitchFamily="34" charset="0"/>
                          <a:cs typeface="Arial" panose="020B0604020202020204" pitchFamily="34" charset="0"/>
                        </a:rPr>
                        <a:t>25</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ctr"/>
                      <a:r>
                        <a:rPr lang="es-ES" sz="1400" u="none" strike="noStrike" dirty="0" err="1">
                          <a:effectLst/>
                          <a:latin typeface="Arial" panose="020B0604020202020204" pitchFamily="34" charset="0"/>
                          <a:cs typeface="Arial" panose="020B0604020202020204" pitchFamily="34" charset="0"/>
                        </a:rPr>
                        <a:t>Electroestimulador</a:t>
                      </a:r>
                      <a:r>
                        <a:rPr lang="es-ES" sz="1400" u="none" strike="noStrike" dirty="0">
                          <a:effectLst/>
                          <a:latin typeface="Arial" panose="020B0604020202020204" pitchFamily="34" charset="0"/>
                          <a:cs typeface="Arial" panose="020B0604020202020204" pitchFamily="34" charset="0"/>
                        </a:rPr>
                        <a:t> electrofisiología cardíaca</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a:effectLst/>
                          <a:latin typeface="Arial" panose="020B0604020202020204" pitchFamily="34" charset="0"/>
                          <a:cs typeface="Arial" panose="020B0604020202020204" pitchFamily="34" charset="0"/>
                        </a:rPr>
                        <a:t>24.200,00</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24.187,90</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12,10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0,05%</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1361766">
                <a:tc>
                  <a:txBody>
                    <a:bodyPr/>
                    <a:lstStyle/>
                    <a:p>
                      <a:pPr algn="ctr" fontAlgn="ctr"/>
                      <a:r>
                        <a:rPr lang="es-ES" sz="1400" b="1" u="none" strike="noStrike" dirty="0">
                          <a:effectLst/>
                          <a:latin typeface="Arial" panose="020B0604020202020204" pitchFamily="34" charset="0"/>
                          <a:cs typeface="Arial" panose="020B0604020202020204" pitchFamily="34" charset="0"/>
                        </a:rPr>
                        <a:t>26</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ctr"/>
                      <a:r>
                        <a:rPr lang="es-ES" sz="1400" u="none" strike="noStrike" dirty="0">
                          <a:effectLst/>
                          <a:latin typeface="Arial" panose="020B0604020202020204" pitchFamily="34" charset="0"/>
                          <a:cs typeface="Arial" panose="020B0604020202020204" pitchFamily="34" charset="0"/>
                        </a:rPr>
                        <a:t>Servicio de implantación y mantenimiento de una solución digital para el seguimiento domiciliario remoto de pacientes con dispositivos </a:t>
                      </a:r>
                      <a:r>
                        <a:rPr lang="es-ES" sz="1400" u="none" strike="noStrike" dirty="0" err="1">
                          <a:effectLst/>
                          <a:latin typeface="Arial" panose="020B0604020202020204" pitchFamily="34" charset="0"/>
                          <a:cs typeface="Arial" panose="020B0604020202020204" pitchFamily="34" charset="0"/>
                        </a:rPr>
                        <a:t>implantables</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a:effectLst/>
                          <a:latin typeface="Arial" panose="020B0604020202020204" pitchFamily="34" charset="0"/>
                          <a:cs typeface="Arial" panose="020B0604020202020204" pitchFamily="34" charset="0"/>
                        </a:rPr>
                        <a:t>245.642,10</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u="none" strike="noStrike" dirty="0">
                          <a:effectLst/>
                          <a:latin typeface="Arial" panose="020B0604020202020204" pitchFamily="34" charset="0"/>
                          <a:cs typeface="Arial" panose="020B0604020202020204" pitchFamily="34" charset="0"/>
                        </a:rPr>
                        <a:t>191.052,95</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54.589,15</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400" b="1" u="none" strike="noStrike" dirty="0">
                          <a:effectLst/>
                          <a:latin typeface="Arial" panose="020B0604020202020204" pitchFamily="34" charset="0"/>
                          <a:cs typeface="Arial" panose="020B0604020202020204" pitchFamily="34" charset="0"/>
                        </a:rPr>
                        <a:t>22,22%</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50553">
                <a:tc>
                  <a:txBody>
                    <a:bodyPr/>
                    <a:lstStyle/>
                    <a:p>
                      <a:pPr algn="ctr" fontAlgn="ctr"/>
                      <a:r>
                        <a:rPr lang="es-ES" sz="1400" u="none" strike="noStrike">
                          <a:effectLst/>
                          <a:latin typeface="Arial" panose="020B0604020202020204" pitchFamily="34" charset="0"/>
                          <a:cs typeface="Arial" panose="020B0604020202020204" pitchFamily="34" charset="0"/>
                        </a:rPr>
                        <a:t> </a:t>
                      </a:r>
                      <a:endParaRPr lang="es-E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400" b="1" u="none" strike="noStrike" dirty="0">
                          <a:effectLst/>
                          <a:latin typeface="Arial" panose="020B0604020202020204" pitchFamily="34" charset="0"/>
                          <a:cs typeface="Arial" panose="020B0604020202020204" pitchFamily="34" charset="0"/>
                        </a:rPr>
                        <a:t>SUBTOTAL PRESTACIONES DE SERVICIOS</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1.248.732,10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1.148.093,28</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100.638,82</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8,06%</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7"/>
                  </a:ext>
                </a:extLst>
              </a:tr>
              <a:tr h="350553">
                <a:tc>
                  <a:txBody>
                    <a:bodyPr/>
                    <a:lstStyle/>
                    <a:p>
                      <a:pPr algn="ctr" fontAlgn="ctr"/>
                      <a:r>
                        <a:rPr lang="es-ES" sz="1400" u="none" strike="noStrike">
                          <a:effectLst/>
                          <a:latin typeface="Arial" panose="020B0604020202020204" pitchFamily="34" charset="0"/>
                          <a:cs typeface="Arial" panose="020B0604020202020204" pitchFamily="34" charset="0"/>
                        </a:rPr>
                        <a:t> </a:t>
                      </a:r>
                      <a:endParaRPr lang="es-E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S" sz="1400" b="1" u="none" strike="noStrike" dirty="0">
                          <a:effectLst/>
                          <a:latin typeface="Arial" panose="020B0604020202020204" pitchFamily="34" charset="0"/>
                          <a:cs typeface="Arial" panose="020B0604020202020204" pitchFamily="34" charset="0"/>
                        </a:rPr>
                        <a:t>TOTAL GENERAL</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7.545.417,88</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7.047.154,53</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498.263,35</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400" b="1" u="none" strike="noStrike" dirty="0">
                          <a:effectLst/>
                          <a:latin typeface="Arial" panose="020B0604020202020204" pitchFamily="34" charset="0"/>
                          <a:cs typeface="Arial" panose="020B0604020202020204" pitchFamily="34" charset="0"/>
                        </a:rPr>
                        <a:t>6,60%</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sp>
        <p:nvSpPr>
          <p:cNvPr id="6" name="Text Box 7">
            <a:extLst>
              <a:ext uri="{FF2B5EF4-FFF2-40B4-BE49-F238E27FC236}">
                <a16:creationId xmlns:a16="http://schemas.microsoft.com/office/drawing/2014/main" id="{30D9DDFF-84C5-466A-BB02-7466750D5B2C}"/>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274540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0158" y="846570"/>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8. Adjudicación y resultados obtenidos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162530858"/>
              </p:ext>
            </p:extLst>
          </p:nvPr>
        </p:nvGraphicFramePr>
        <p:xfrm>
          <a:off x="1764089" y="1682939"/>
          <a:ext cx="8220691" cy="4308427"/>
        </p:xfrm>
        <a:graphic>
          <a:graphicData uri="http://schemas.openxmlformats.org/drawingml/2006/table">
            <a:tbl>
              <a:tblPr>
                <a:tableStyleId>{5C22544A-7EE6-4342-B048-85BDC9FD1C3A}</a:tableStyleId>
              </a:tblPr>
              <a:tblGrid>
                <a:gridCol w="6088587">
                  <a:extLst>
                    <a:ext uri="{9D8B030D-6E8A-4147-A177-3AD203B41FA5}">
                      <a16:colId xmlns:a16="http://schemas.microsoft.com/office/drawing/2014/main" val="20000"/>
                    </a:ext>
                  </a:extLst>
                </a:gridCol>
                <a:gridCol w="2132104">
                  <a:extLst>
                    <a:ext uri="{9D8B030D-6E8A-4147-A177-3AD203B41FA5}">
                      <a16:colId xmlns:a16="http://schemas.microsoft.com/office/drawing/2014/main" val="20001"/>
                    </a:ext>
                  </a:extLst>
                </a:gridCol>
              </a:tblGrid>
              <a:tr h="854847">
                <a:tc>
                  <a:txBody>
                    <a:bodyPr/>
                    <a:lstStyle/>
                    <a:p>
                      <a:pPr algn="ctr" fontAlgn="ctr"/>
                      <a:r>
                        <a:rPr lang="es-ES" sz="1600" b="1" u="sng" strike="noStrike" dirty="0">
                          <a:effectLst/>
                          <a:latin typeface="Arial" panose="020B0604020202020204" pitchFamily="34" charset="0"/>
                          <a:cs typeface="Arial" panose="020B0604020202020204" pitchFamily="34" charset="0"/>
                        </a:rPr>
                        <a:t>CONCLUSIÓN SOBRE EL IMPACTO EN COSTES</a:t>
                      </a:r>
                      <a:endParaRPr lang="es-ES" sz="16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s-ES" sz="1600" b="1" u="none" strike="noStrike" dirty="0">
                          <a:effectLst/>
                          <a:latin typeface="Arial" panose="020B0604020202020204" pitchFamily="34" charset="0"/>
                          <a:cs typeface="Arial" panose="020B0604020202020204" pitchFamily="34" charset="0"/>
                        </a:rPr>
                        <a:t>IMPORTE</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0"/>
                  </a:ext>
                </a:extLst>
              </a:tr>
              <a:tr h="854847">
                <a:tc>
                  <a:txBody>
                    <a:bodyPr/>
                    <a:lstStyle/>
                    <a:p>
                      <a:pPr algn="ctr" fontAlgn="ctr"/>
                      <a:r>
                        <a:rPr lang="es-ES" sz="1600" u="none" strike="noStrike" dirty="0">
                          <a:effectLst/>
                          <a:latin typeface="Arial" panose="020B0604020202020204" pitchFamily="34" charset="0"/>
                          <a:cs typeface="Arial" panose="020B0604020202020204" pitchFamily="34" charset="0"/>
                        </a:rPr>
                        <a:t>GASTO PREVISTO EN SUMINISTROS 4 AÑOS SIN LICITACIÓN</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600" u="none" strike="noStrike">
                          <a:effectLst/>
                          <a:latin typeface="Arial" panose="020B0604020202020204" pitchFamily="34" charset="0"/>
                          <a:cs typeface="Arial" panose="020B0604020202020204" pitchFamily="34" charset="0"/>
                        </a:rPr>
                        <a:t>6.296.685,78</a:t>
                      </a:r>
                      <a:endParaRPr lang="es-E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282270">
                <a:tc>
                  <a:txBody>
                    <a:bodyPr/>
                    <a:lstStyle/>
                    <a:p>
                      <a:pPr algn="ctr" fontAlgn="ctr"/>
                      <a:r>
                        <a:rPr lang="es-ES" sz="1600" u="none" strike="noStrike" dirty="0">
                          <a:effectLst/>
                          <a:latin typeface="Arial" panose="020B0604020202020204" pitchFamily="34" charset="0"/>
                          <a:cs typeface="Arial" panose="020B0604020202020204" pitchFamily="34" charset="0"/>
                        </a:rPr>
                        <a:t>GASTO PREVISTO EN SUMINISTROS Y NUEVOS SERVICIOS 4 AÑOS TRAS LICITACIÓN</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600" u="none" strike="noStrike" dirty="0">
                          <a:effectLst/>
                          <a:latin typeface="Arial" panose="020B0604020202020204" pitchFamily="34" charset="0"/>
                          <a:cs typeface="Arial" panose="020B0604020202020204" pitchFamily="34" charset="0"/>
                        </a:rPr>
                        <a:t>7.047.154,53</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427423">
                <a:tc>
                  <a:txBody>
                    <a:bodyPr/>
                    <a:lstStyle/>
                    <a:p>
                      <a:pPr algn="ctr" fontAlgn="ctr"/>
                      <a:r>
                        <a:rPr lang="es-ES" sz="1600" u="none" strike="noStrike" dirty="0">
                          <a:effectLst/>
                          <a:latin typeface="Arial" panose="020B0604020202020204" pitchFamily="34" charset="0"/>
                          <a:cs typeface="Arial" panose="020B0604020202020204" pitchFamily="34" charset="0"/>
                        </a:rPr>
                        <a:t>INCREMENTO DE COSTE EN 4 AÑOS</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600" u="none" strike="noStrike" dirty="0">
                          <a:effectLst/>
                          <a:latin typeface="Arial" panose="020B0604020202020204" pitchFamily="34" charset="0"/>
                          <a:cs typeface="Arial" panose="020B0604020202020204" pitchFamily="34" charset="0"/>
                        </a:rPr>
                        <a:t>750.468,75</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44520">
                <a:tc>
                  <a:txBody>
                    <a:bodyPr/>
                    <a:lstStyle/>
                    <a:p>
                      <a:pPr algn="ctr" fontAlgn="ctr"/>
                      <a:r>
                        <a:rPr lang="es-ES" sz="1600" u="none" strike="noStrike" dirty="0">
                          <a:effectLst/>
                          <a:latin typeface="Arial" panose="020B0604020202020204" pitchFamily="34" charset="0"/>
                          <a:cs typeface="Arial" panose="020B0604020202020204" pitchFamily="34" charset="0"/>
                        </a:rPr>
                        <a:t>INCREMENTO DE COSTE ANUAL</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600" u="none" strike="noStrike" dirty="0">
                          <a:effectLst/>
                          <a:latin typeface="Arial" panose="020B0604020202020204" pitchFamily="34" charset="0"/>
                          <a:cs typeface="Arial" panose="020B0604020202020204" pitchFamily="34" charset="0"/>
                        </a:rPr>
                        <a:t>187.617,19</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44520">
                <a:tc>
                  <a:txBody>
                    <a:bodyPr/>
                    <a:lstStyle/>
                    <a:p>
                      <a:pPr algn="ctr" fontAlgn="ctr"/>
                      <a:r>
                        <a:rPr lang="es-ES" sz="1600" u="none" strike="noStrike" dirty="0">
                          <a:effectLst/>
                          <a:latin typeface="Arial" panose="020B0604020202020204" pitchFamily="34" charset="0"/>
                          <a:cs typeface="Arial" panose="020B0604020202020204" pitchFamily="34" charset="0"/>
                        </a:rPr>
                        <a:t>% INCREMENTO DE COSTE ANUAL</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S" sz="1600" b="1" u="none" strike="noStrike" dirty="0">
                          <a:effectLst/>
                          <a:latin typeface="Arial" panose="020B0604020202020204" pitchFamily="34" charset="0"/>
                          <a:cs typeface="Arial" panose="020B0604020202020204" pitchFamily="34" charset="0"/>
                        </a:rPr>
                        <a:t>11,92%</a:t>
                      </a:r>
                      <a:endParaRPr lang="es-E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6" name="Text Box 7">
            <a:extLst>
              <a:ext uri="{FF2B5EF4-FFF2-40B4-BE49-F238E27FC236}">
                <a16:creationId xmlns:a16="http://schemas.microsoft.com/office/drawing/2014/main" id="{97754A12-D20D-4A2D-B9CD-64FFA892D961}"/>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845685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2418" y="835866"/>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9. La Comisión de Seguimiento del contrato</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44967" y="1661532"/>
            <a:ext cx="11463454" cy="5093702"/>
          </a:xfrm>
          <a:prstGeom prst="rect">
            <a:avLst/>
          </a:prstGeom>
        </p:spPr>
        <p:txBody>
          <a:bodyPr wrap="square">
            <a:spAutoFit/>
          </a:bodyPr>
          <a:lstStyle/>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Al inicio del contrato se constituirá una </a:t>
            </a:r>
            <a:r>
              <a:rPr lang="es-ES" sz="2000" dirty="0">
                <a:solidFill>
                  <a:srgbClr val="0070C0"/>
                </a:solidFill>
                <a:latin typeface="Arial" panose="020B0604020202020204" pitchFamily="34" charset="0"/>
                <a:ea typeface="Noto Sans HK"/>
                <a:cs typeface="Times New Roman" panose="02020603050405020304" pitchFamily="18" charset="0"/>
              </a:rPr>
              <a:t>Comisión de Seguimiento</a:t>
            </a:r>
            <a:r>
              <a:rPr lang="es-ES" sz="2000" dirty="0">
                <a:solidFill>
                  <a:srgbClr val="21211E"/>
                </a:solidFill>
                <a:latin typeface="Arial" panose="020B0604020202020204" pitchFamily="34" charset="0"/>
                <a:ea typeface="Noto Sans HK"/>
                <a:cs typeface="Times New Roman" panose="02020603050405020304" pitchFamily="18" charset="0"/>
              </a:rPr>
              <a:t>, que actuará como responsable del contrato y como </a:t>
            </a:r>
            <a:r>
              <a:rPr lang="es-ES" sz="2000" dirty="0">
                <a:solidFill>
                  <a:srgbClr val="0070C0"/>
                </a:solidFill>
                <a:latin typeface="Arial" panose="020B0604020202020204" pitchFamily="34" charset="0"/>
                <a:ea typeface="Noto Sans HK"/>
                <a:cs typeface="Times New Roman" panose="02020603050405020304" pitchFamily="18" charset="0"/>
              </a:rPr>
              <a:t>autoridad máxima del proyecto</a:t>
            </a:r>
            <a:r>
              <a:rPr lang="es-ES" sz="2000" dirty="0">
                <a:solidFill>
                  <a:srgbClr val="21211E"/>
                </a:solidFill>
                <a:latin typeface="Arial" panose="020B0604020202020204" pitchFamily="34" charset="0"/>
                <a:ea typeface="Noto Sans HK"/>
                <a:cs typeface="Times New Roman" panose="02020603050405020304" pitchFamily="18" charset="0"/>
              </a:rPr>
              <a:t>, y será, por tanto, la responsable de la toma de decisiones, encargándose de velar por la coherencia global del proyecto, coordinar y hacer el seguimiento del mismo.</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Estará compuesta, como mínimo, por los siguientes </a:t>
            </a:r>
            <a:r>
              <a:rPr lang="es-ES" sz="2000" dirty="0">
                <a:solidFill>
                  <a:srgbClr val="0070C0"/>
                </a:solidFill>
                <a:latin typeface="Arial" panose="020B0604020202020204" pitchFamily="34" charset="0"/>
                <a:ea typeface="Noto Sans HK"/>
                <a:cs typeface="Times New Roman" panose="02020603050405020304" pitchFamily="18" charset="0"/>
              </a:rPr>
              <a:t>miembros</a:t>
            </a:r>
            <a:r>
              <a:rPr lang="es-ES" sz="2000" dirty="0">
                <a:solidFill>
                  <a:srgbClr val="21211E"/>
                </a:solidFill>
                <a:latin typeface="Arial" panose="020B0604020202020204" pitchFamily="34" charset="0"/>
                <a:ea typeface="Noto Sans HK"/>
                <a:cs typeface="Times New Roman" panose="02020603050405020304" pitchFamily="18" charset="0"/>
              </a:rPr>
              <a:t>:</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 </a:t>
            </a:r>
            <a:r>
              <a:rPr lang="es-ES" sz="2000" dirty="0">
                <a:solidFill>
                  <a:srgbClr val="0070C0"/>
                </a:solidFill>
                <a:latin typeface="Arial" panose="020B0604020202020204" pitchFamily="34" charset="0"/>
                <a:ea typeface="Noto Sans HK"/>
                <a:cs typeface="Times New Roman" panose="02020603050405020304" pitchFamily="18" charset="0"/>
              </a:rPr>
              <a:t>Director de la Unidad de Gestión Clínica de Cardiología</a:t>
            </a:r>
            <a:r>
              <a:rPr lang="es-ES" sz="2000" dirty="0">
                <a:solidFill>
                  <a:srgbClr val="21211E"/>
                </a:solidFill>
                <a:latin typeface="Arial" panose="020B0604020202020204" pitchFamily="34" charset="0"/>
                <a:ea typeface="Noto Sans HK"/>
                <a:cs typeface="Times New Roman" panose="02020603050405020304" pitchFamily="18" charset="0"/>
              </a:rPr>
              <a:t>, o persona en quien delegue.</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 </a:t>
            </a:r>
            <a:r>
              <a:rPr lang="es-ES" sz="2000" dirty="0">
                <a:solidFill>
                  <a:srgbClr val="0070C0"/>
                </a:solidFill>
                <a:latin typeface="Arial" panose="020B0604020202020204" pitchFamily="34" charset="0"/>
                <a:ea typeface="Noto Sans HK"/>
                <a:cs typeface="Times New Roman" panose="02020603050405020304" pitchFamily="18" charset="0"/>
              </a:rPr>
              <a:t>Facultativo Responsable de la Unidad de Electrofisiología</a:t>
            </a:r>
            <a:r>
              <a:rPr lang="es-ES" sz="2000" dirty="0">
                <a:solidFill>
                  <a:srgbClr val="21211E"/>
                </a:solidFill>
                <a:latin typeface="Arial" panose="020B0604020202020204" pitchFamily="34" charset="0"/>
                <a:ea typeface="Noto Sans HK"/>
                <a:cs typeface="Times New Roman" panose="02020603050405020304" pitchFamily="18" charset="0"/>
              </a:rPr>
              <a:t>, o persona en quien delegue</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 </a:t>
            </a:r>
            <a:r>
              <a:rPr lang="es-ES" sz="2000" dirty="0">
                <a:solidFill>
                  <a:srgbClr val="0070C0"/>
                </a:solidFill>
                <a:latin typeface="Arial" panose="020B0604020202020204" pitchFamily="34" charset="0"/>
                <a:ea typeface="Noto Sans HK"/>
                <a:cs typeface="Times New Roman" panose="02020603050405020304" pitchFamily="18" charset="0"/>
              </a:rPr>
              <a:t>Director de Gestión del centro </a:t>
            </a:r>
            <a:r>
              <a:rPr lang="es-ES" sz="2000" dirty="0">
                <a:solidFill>
                  <a:srgbClr val="21211E"/>
                </a:solidFill>
                <a:latin typeface="Arial" panose="020B0604020202020204" pitchFamily="34" charset="0"/>
                <a:ea typeface="Noto Sans HK"/>
                <a:cs typeface="Times New Roman" panose="02020603050405020304" pitchFamily="18" charset="0"/>
              </a:rPr>
              <a:t>en el que se ejecute el contrato, o persona en quien delegue.</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 </a:t>
            </a:r>
            <a:r>
              <a:rPr lang="es-ES" sz="2000" dirty="0">
                <a:solidFill>
                  <a:srgbClr val="0070C0"/>
                </a:solidFill>
                <a:latin typeface="Arial" panose="020B0604020202020204" pitchFamily="34" charset="0"/>
                <a:ea typeface="Noto Sans HK"/>
                <a:cs typeface="Times New Roman" panose="02020603050405020304" pitchFamily="18" charset="0"/>
              </a:rPr>
              <a:t>Subdirector Médico </a:t>
            </a:r>
            <a:r>
              <a:rPr lang="es-ES" sz="2000" dirty="0">
                <a:solidFill>
                  <a:srgbClr val="21211E"/>
                </a:solidFill>
                <a:latin typeface="Arial" panose="020B0604020202020204" pitchFamily="34" charset="0"/>
                <a:ea typeface="Noto Sans HK"/>
                <a:cs typeface="Times New Roman" panose="02020603050405020304" pitchFamily="18" charset="0"/>
              </a:rPr>
              <a:t>responsable de la Unidad de Cardiología</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 </a:t>
            </a:r>
            <a:r>
              <a:rPr lang="es-ES" sz="2000" dirty="0">
                <a:solidFill>
                  <a:srgbClr val="0070C0"/>
                </a:solidFill>
                <a:latin typeface="Arial" panose="020B0604020202020204" pitchFamily="34" charset="0"/>
                <a:ea typeface="Noto Sans HK"/>
                <a:cs typeface="Times New Roman" panose="02020603050405020304" pitchFamily="18" charset="0"/>
              </a:rPr>
              <a:t>Subdirector de Enfermería </a:t>
            </a:r>
            <a:r>
              <a:rPr lang="es-ES" sz="2000" dirty="0">
                <a:solidFill>
                  <a:srgbClr val="21211E"/>
                </a:solidFill>
                <a:latin typeface="Arial" panose="020B0604020202020204" pitchFamily="34" charset="0"/>
                <a:ea typeface="Noto Sans HK"/>
                <a:cs typeface="Times New Roman" panose="02020603050405020304" pitchFamily="18" charset="0"/>
              </a:rPr>
              <a:t>responsable de la Unidad de Cardiología</a:t>
            </a:r>
            <a:endParaRPr lang="es-ES" sz="2000" dirty="0">
              <a:solidFill>
                <a:srgbClr val="21211E"/>
              </a:solidFill>
              <a:latin typeface="Source Sans Pro" panose="020B0503030403020204" pitchFamily="34" charset="0"/>
              <a:ea typeface="Noto Sans HK"/>
              <a:cs typeface="Times New Roman" panose="02020603050405020304" pitchFamily="18" charset="0"/>
            </a:endParaRPr>
          </a:p>
          <a:p>
            <a:pPr algn="just">
              <a:spcBef>
                <a:spcPts val="600"/>
              </a:spcBef>
              <a:spcAft>
                <a:spcPts val="1200"/>
              </a:spcAft>
              <a:tabLst>
                <a:tab pos="-457200" algn="l"/>
                <a:tab pos="1066800" algn="l"/>
              </a:tabLst>
            </a:pPr>
            <a:r>
              <a:rPr lang="es-ES" sz="2000" dirty="0">
                <a:solidFill>
                  <a:srgbClr val="21211E"/>
                </a:solidFill>
                <a:latin typeface="Arial" panose="020B0604020202020204" pitchFamily="34" charset="0"/>
                <a:ea typeface="Noto Sans HK"/>
                <a:cs typeface="Times New Roman" panose="02020603050405020304" pitchFamily="18" charset="0"/>
              </a:rPr>
              <a:t>- </a:t>
            </a:r>
            <a:r>
              <a:rPr lang="es-ES" sz="2000" dirty="0">
                <a:solidFill>
                  <a:srgbClr val="0070C0"/>
                </a:solidFill>
                <a:latin typeface="Arial" panose="020B0604020202020204" pitchFamily="34" charset="0"/>
                <a:ea typeface="Noto Sans HK"/>
                <a:cs typeface="Times New Roman" panose="02020603050405020304" pitchFamily="18" charset="0"/>
              </a:rPr>
              <a:t>Subdirector Provincial TIC</a:t>
            </a:r>
            <a:endParaRPr lang="es-ES" sz="2000" dirty="0">
              <a:solidFill>
                <a:srgbClr val="0070C0"/>
              </a:solidFill>
              <a:effectLst/>
              <a:latin typeface="Source Sans Pro" panose="020B0503030403020204" pitchFamily="34" charset="0"/>
              <a:ea typeface="Noto Sans HK"/>
              <a:cs typeface="Times New Roman" panose="02020603050405020304" pitchFamily="18" charset="0"/>
            </a:endParaRPr>
          </a:p>
        </p:txBody>
      </p:sp>
      <p:sp>
        <p:nvSpPr>
          <p:cNvPr id="6" name="Text Box 7">
            <a:extLst>
              <a:ext uri="{FF2B5EF4-FFF2-40B4-BE49-F238E27FC236}">
                <a16:creationId xmlns:a16="http://schemas.microsoft.com/office/drawing/2014/main" id="{BC38B84D-147B-4D29-A5D9-81CDDFA9C6CE}"/>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242020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2418" y="835866"/>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9. La Comisión de Seguimiento del contrato</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44967" y="1661532"/>
            <a:ext cx="11463454" cy="3785652"/>
          </a:xfrm>
          <a:prstGeom prst="rect">
            <a:avLst/>
          </a:prstGeom>
        </p:spPr>
        <p:txBody>
          <a:bodyPr wrap="square">
            <a:spAutoFit/>
          </a:bodyPr>
          <a:lstStyle/>
          <a:p>
            <a:pPr marL="285750" indent="-285750" algn="just">
              <a:buFontTx/>
              <a:buChar char="-"/>
            </a:pPr>
            <a:r>
              <a:rPr lang="es-ES" sz="2000" dirty="0">
                <a:solidFill>
                  <a:srgbClr val="0070C0"/>
                </a:solidFill>
                <a:latin typeface="Arial" panose="020B0604020202020204" pitchFamily="34" charset="0"/>
                <a:cs typeface="Arial" panose="020B0604020202020204" pitchFamily="34" charset="0"/>
              </a:rPr>
              <a:t>Un representante del proveedor adjudicatario </a:t>
            </a:r>
            <a:r>
              <a:rPr lang="es-ES" sz="2000" dirty="0">
                <a:latin typeface="Arial" panose="020B0604020202020204" pitchFamily="34" charset="0"/>
                <a:cs typeface="Arial" panose="020B0604020202020204" pitchFamily="34" charset="0"/>
              </a:rPr>
              <a:t>de la prestación de la reingeniería de procesos</a:t>
            </a:r>
          </a:p>
          <a:p>
            <a:pPr marL="285750" indent="-285750">
              <a:buFontTx/>
              <a:buChar char="-"/>
            </a:pPr>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Dicha Comisión </a:t>
            </a:r>
            <a:r>
              <a:rPr lang="es-ES" sz="2000" dirty="0">
                <a:solidFill>
                  <a:srgbClr val="0070C0"/>
                </a:solidFill>
                <a:latin typeface="Arial" panose="020B0604020202020204" pitchFamily="34" charset="0"/>
                <a:cs typeface="Arial" panose="020B0604020202020204" pitchFamily="34" charset="0"/>
              </a:rPr>
              <a:t>se reunirá con carácter ordinario de forma trimestral, al menos durante el primer año del contrato</a:t>
            </a:r>
            <a:r>
              <a:rPr lang="es-ES" sz="2000" dirty="0">
                <a:latin typeface="Arial" panose="020B0604020202020204" pitchFamily="34" charset="0"/>
                <a:cs typeface="Arial" panose="020B0604020202020204" pitchFamily="34" charset="0"/>
              </a:rPr>
              <a:t>, y para los restantes años del mismo, deberá reunirse al menos dos veces al año con carácter ordinario, pudiendo reunirse con carácter extraordinario cada vez que resulte necesario.</a:t>
            </a:r>
          </a:p>
          <a:p>
            <a:pPr algn="just"/>
            <a:endParaRPr lang="es-ES" sz="2000" dirty="0">
              <a:solidFill>
                <a:srgbClr val="21211E"/>
              </a:solidFill>
              <a:effectLst/>
              <a:latin typeface="Arial" panose="020B0604020202020204" pitchFamily="34" charset="0"/>
              <a:ea typeface="Noto Sans HK"/>
              <a:cs typeface="Arial" panose="020B0604020202020204" pitchFamily="34" charset="0"/>
            </a:endParaRPr>
          </a:p>
          <a:p>
            <a:pPr algn="just"/>
            <a:r>
              <a:rPr lang="es-ES" sz="2000" dirty="0">
                <a:latin typeface="Arial" panose="020B0604020202020204" pitchFamily="34" charset="0"/>
                <a:cs typeface="Arial" panose="020B0604020202020204" pitchFamily="34" charset="0"/>
              </a:rPr>
              <a:t>Hasta la fecha se </a:t>
            </a:r>
            <a:r>
              <a:rPr lang="es-ES" sz="2000" dirty="0">
                <a:solidFill>
                  <a:srgbClr val="0070C0"/>
                </a:solidFill>
                <a:latin typeface="Arial" panose="020B0604020202020204" pitchFamily="34" charset="0"/>
                <a:cs typeface="Arial" panose="020B0604020202020204" pitchFamily="34" charset="0"/>
              </a:rPr>
              <a:t>han mantenido cuatro reuniones de dicha Comisión</a:t>
            </a:r>
            <a:r>
              <a:rPr lang="es-ES" sz="2000" dirty="0">
                <a:latin typeface="Arial" panose="020B0604020202020204" pitchFamily="34" charset="0"/>
                <a:cs typeface="Arial" panose="020B0604020202020204" pitchFamily="34" charset="0"/>
              </a:rPr>
              <a:t>, levantando actas de las mismas y </a:t>
            </a:r>
            <a:r>
              <a:rPr lang="es-ES" sz="2000" dirty="0">
                <a:solidFill>
                  <a:srgbClr val="0070C0"/>
                </a:solidFill>
                <a:latin typeface="Arial" panose="020B0604020202020204" pitchFamily="34" charset="0"/>
                <a:cs typeface="Arial" panose="020B0604020202020204" pitchFamily="34" charset="0"/>
              </a:rPr>
              <a:t>emitiendo la empresa de la reingeniería informe detallado y resumen ejecutivo de la marcha del trabajo</a:t>
            </a:r>
            <a:r>
              <a:rPr lang="es-ES" sz="2000" dirty="0">
                <a:latin typeface="Arial" panose="020B0604020202020204" pitchFamily="34" charset="0"/>
                <a:cs typeface="Arial" panose="020B0604020202020204" pitchFamily="34" charset="0"/>
              </a:rPr>
              <a:t>. Última reunión mantenida 21.1.25.</a:t>
            </a:r>
          </a:p>
          <a:p>
            <a:pPr algn="just"/>
            <a:endParaRPr lang="es-ES" sz="2000" dirty="0">
              <a:solidFill>
                <a:srgbClr val="21211E"/>
              </a:solidFill>
              <a:effectLst/>
              <a:latin typeface="Arial" panose="020B0604020202020204" pitchFamily="34" charset="0"/>
              <a:ea typeface="Noto Sans HK"/>
              <a:cs typeface="Arial" panose="020B0604020202020204" pitchFamily="34" charset="0"/>
            </a:endParaRPr>
          </a:p>
        </p:txBody>
      </p:sp>
      <p:sp>
        <p:nvSpPr>
          <p:cNvPr id="6" name="Text Box 7">
            <a:extLst>
              <a:ext uri="{FF2B5EF4-FFF2-40B4-BE49-F238E27FC236}">
                <a16:creationId xmlns:a16="http://schemas.microsoft.com/office/drawing/2014/main" id="{526B25FF-B2B5-4577-8FCE-F64076783FA1}"/>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234724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766763"/>
            <a:ext cx="12192000" cy="367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10. Seguimiento de la ejecución: resultados obtenidos tras dos año de contrato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939800" y="1155459"/>
            <a:ext cx="10882313" cy="5355312"/>
          </a:xfrm>
          <a:prstGeom prst="rect">
            <a:avLst/>
          </a:prstGeom>
          <a:noFill/>
        </p:spPr>
        <p:txBody>
          <a:bodyPr>
            <a:spAutoFit/>
          </a:bodyPr>
          <a:lstStyle/>
          <a:p>
            <a:pPr>
              <a:defRPr/>
            </a:pPr>
            <a:endParaRPr lang="es-ES" u="sng" dirty="0">
              <a:solidFill>
                <a:schemeClr val="accent1"/>
              </a:solidFill>
              <a:latin typeface="Bahnschrift Light SemiCondensed" panose="020B0502040204020203" pitchFamily="34" charset="0"/>
            </a:endParaRPr>
          </a:p>
          <a:p>
            <a:pPr>
              <a:defRPr/>
            </a:pPr>
            <a:endParaRPr lang="es-ES" u="sng" dirty="0">
              <a:solidFill>
                <a:schemeClr val="accent1"/>
              </a:solidFill>
              <a:latin typeface="Bahnschrift Light SemiCondensed" panose="020B0502040204020203" pitchFamily="34" charset="0"/>
            </a:endParaRPr>
          </a:p>
          <a:p>
            <a:pPr algn="just">
              <a:defRPr/>
            </a:pPr>
            <a:r>
              <a:rPr lang="es-ES" dirty="0">
                <a:latin typeface="Bahnschrift Light SemiCondensed" panose="020B0502040204020203" pitchFamily="34" charset="0"/>
              </a:rPr>
              <a:t>Las empresas adjudicadas fueron de primer nivel. La oferta integradora supuso ahorro sobre la suma de las mejores ofertas individuales en reingeniería, en solución digital para seguimiento domiciliario y en algunos suministros.</a:t>
            </a:r>
          </a:p>
          <a:p>
            <a:pPr marL="342900" indent="-342900" algn="just">
              <a:buFont typeface="+mj-lt"/>
              <a:buAutoNum type="arabicParenR"/>
              <a:defRPr/>
            </a:pPr>
            <a:endParaRPr lang="es-ES" dirty="0">
              <a:latin typeface="Bahnschrift Light SemiCondensed" panose="020B0502040204020203" pitchFamily="34" charset="0"/>
            </a:endParaRPr>
          </a:p>
          <a:p>
            <a:pPr algn="just">
              <a:defRPr/>
            </a:pPr>
            <a:r>
              <a:rPr lang="es-ES" dirty="0">
                <a:latin typeface="Bahnschrift Light SemiCondensed" panose="020B0502040204020203" pitchFamily="34" charset="0"/>
              </a:rPr>
              <a:t>Sobre unos precios de licitación de prestaciones de suministros del año 2017, se prevé un ahorro medio del 6,31% con los precios adjudicados (casi 400.000€ en 4 años, 100.000€ anuales), lo que permite cubrir el 35% del coste de los servicios, por lo que con un incremento moderado de gasto anual del 12% sobre el coste actual de los suministros, se financian las prestaciones de servicios, que tienen claro impacto en la mejora de los resultados en salud.</a:t>
            </a:r>
          </a:p>
          <a:p>
            <a:pPr algn="just">
              <a:defRPr/>
            </a:pPr>
            <a:endParaRPr lang="es-ES" dirty="0">
              <a:latin typeface="Bahnschrift Light SemiCondensed" panose="020B0502040204020203" pitchFamily="34" charset="0"/>
            </a:endParaRPr>
          </a:p>
          <a:p>
            <a:pPr algn="just">
              <a:defRPr/>
            </a:pPr>
            <a:endParaRPr lang="es-ES" dirty="0"/>
          </a:p>
          <a:p>
            <a:pPr algn="just">
              <a:defRPr/>
            </a:pPr>
            <a:r>
              <a:rPr lang="es-ES" dirty="0">
                <a:latin typeface="Bahnschrift Light SemiCondensed" panose="020B0502040204020203" pitchFamily="34" charset="0"/>
              </a:rPr>
              <a:t>Implantada la solución digital para el seguimiento remoto de pacientes: instalada infraestructura. A fecha actual se encuentra ya operativa para uso con pacientes. Se está formando a la enfermería de consultas para que hagan el filtrado previo de las alarmas y los doctores revisen sólo casos seleccionados</a:t>
            </a: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r>
              <a:rPr lang="es-ES" dirty="0">
                <a:latin typeface="Bahnschrift Light SemiCondensed" panose="020B0502040204020203" pitchFamily="34" charset="0"/>
              </a:rPr>
              <a:t>Se ha instalado el equipamiento y se suministran los implantes y material fungible con alta satisfacción de los profesionales.</a:t>
            </a:r>
            <a:endParaRPr lang="es-ES" dirty="0"/>
          </a:p>
          <a:p>
            <a:pPr algn="just">
              <a:defRPr/>
            </a:pPr>
            <a:endParaRPr lang="es-ES" dirty="0">
              <a:latin typeface="Bahnschrift Light SemiCondensed" panose="020B0502040204020203" pitchFamily="34" charset="0"/>
            </a:endParaRPr>
          </a:p>
        </p:txBody>
      </p:sp>
      <p:pic>
        <p:nvPicPr>
          <p:cNvPr id="29702"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793875"/>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25" y="2901950"/>
            <a:ext cx="58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en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320" y="4416594"/>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Imagen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288" y="5465256"/>
            <a:ext cx="6556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redondeado 10"/>
          <p:cNvSpPr/>
          <p:nvPr/>
        </p:nvSpPr>
        <p:spPr>
          <a:xfrm>
            <a:off x="847725" y="1724025"/>
            <a:ext cx="11168063" cy="6873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Rectángulo redondeado 11"/>
          <p:cNvSpPr/>
          <p:nvPr/>
        </p:nvSpPr>
        <p:spPr>
          <a:xfrm>
            <a:off x="847725" y="2513013"/>
            <a:ext cx="11168063" cy="1346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Rectángulo redondeado 12"/>
          <p:cNvSpPr/>
          <p:nvPr/>
        </p:nvSpPr>
        <p:spPr>
          <a:xfrm>
            <a:off x="882957" y="4119898"/>
            <a:ext cx="11277344" cy="106170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Rectángulo redondeado 13"/>
          <p:cNvSpPr/>
          <p:nvPr/>
        </p:nvSpPr>
        <p:spPr>
          <a:xfrm>
            <a:off x="939800" y="5352378"/>
            <a:ext cx="11075988" cy="881394"/>
          </a:xfrm>
          <a:prstGeom prst="roundRect">
            <a:avLst>
              <a:gd name="adj" fmla="val 1317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9713" name="Marcador de número de diapositiva 3"/>
          <p:cNvSpPr>
            <a:spLocks noGrp="1"/>
          </p:cNvSpPr>
          <p:nvPr>
            <p:ph type="sldNum" sz="quarter" idx="12"/>
          </p:nvPr>
        </p:nvSpPr>
        <p:spPr bwMode="auto">
          <a:xfrm>
            <a:off x="86106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09AA19-ACC2-4489-B43A-BD58909674EF}" type="slidenum">
              <a:rPr lang="es-ES" altLang="es-ES" sz="1200" smtClean="0">
                <a:solidFill>
                  <a:srgbClr val="898989"/>
                </a:solidFill>
              </a:rPr>
              <a:pPr>
                <a:lnSpc>
                  <a:spcPct val="100000"/>
                </a:lnSpc>
                <a:spcBef>
                  <a:spcPct val="0"/>
                </a:spcBef>
                <a:buFontTx/>
                <a:buNone/>
              </a:pPr>
              <a:t>57</a:t>
            </a:fld>
            <a:endParaRPr lang="es-ES" altLang="es-ES" sz="1200">
              <a:solidFill>
                <a:srgbClr val="898989"/>
              </a:solidFill>
            </a:endParaRPr>
          </a:p>
        </p:txBody>
      </p:sp>
      <p:sp>
        <p:nvSpPr>
          <p:cNvPr id="18" name="Text Box 7">
            <a:extLst>
              <a:ext uri="{FF2B5EF4-FFF2-40B4-BE49-F238E27FC236}">
                <a16:creationId xmlns:a16="http://schemas.microsoft.com/office/drawing/2014/main" id="{494EB355-77E7-473D-8FFC-D36863778111}"/>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846154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766763"/>
            <a:ext cx="12192000" cy="367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10. Seguimiento de la ejecución: resultados obtenidos tras dos años de contrato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796925" y="1130369"/>
            <a:ext cx="10882313" cy="7755969"/>
          </a:xfrm>
          <a:prstGeom prst="rect">
            <a:avLst/>
          </a:prstGeom>
          <a:noFill/>
        </p:spPr>
        <p:txBody>
          <a:bodyPr>
            <a:spAutoFit/>
          </a:bodyPr>
          <a:lstStyle/>
          <a:p>
            <a:pPr>
              <a:defRPr/>
            </a:pPr>
            <a:endParaRPr lang="es-ES" u="sng" dirty="0">
              <a:solidFill>
                <a:schemeClr val="accent1"/>
              </a:solidFill>
              <a:latin typeface="Bahnschrift Light SemiCondensed" panose="020B0502040204020203" pitchFamily="34" charset="0"/>
            </a:endParaRPr>
          </a:p>
          <a:p>
            <a:pPr>
              <a:defRPr/>
            </a:pPr>
            <a:endParaRPr lang="es-ES" u="sng" dirty="0">
              <a:solidFill>
                <a:schemeClr val="accent1"/>
              </a:solidFill>
              <a:latin typeface="Bahnschrift Light SemiCondensed" panose="020B0502040204020203" pitchFamily="34" charset="0"/>
            </a:endParaRPr>
          </a:p>
          <a:p>
            <a:pPr algn="just">
              <a:defRPr/>
            </a:pPr>
            <a:r>
              <a:rPr lang="es-ES" dirty="0">
                <a:latin typeface="Bahnschrift Light SemiCondensed" panose="020B0502040204020203" pitchFamily="34" charset="0"/>
              </a:rPr>
              <a:t>	</a:t>
            </a:r>
            <a:r>
              <a:rPr lang="es-ES" sz="2000" dirty="0">
                <a:latin typeface="Bahnschrift Light SemiCondensed" panose="020B0502040204020203" pitchFamily="34" charset="0"/>
              </a:rPr>
              <a:t>De la </a:t>
            </a:r>
            <a:r>
              <a:rPr lang="es-ES" sz="2400" b="1" u="sng" dirty="0">
                <a:latin typeface="Bahnschrift Light SemiCondensed" panose="020B0502040204020203" pitchFamily="34" charset="0"/>
              </a:rPr>
              <a:t>reingeniería de procesos</a:t>
            </a:r>
            <a:r>
              <a:rPr lang="es-ES" sz="2000" dirty="0">
                <a:latin typeface="Bahnschrift Light SemiCondensed" panose="020B0502040204020203" pitchFamily="34" charset="0"/>
              </a:rPr>
              <a:t>, se ha presentado el </a:t>
            </a:r>
            <a:r>
              <a:rPr lang="es-ES" sz="2000" u="sng" dirty="0">
                <a:latin typeface="Bahnschrift Light SemiCondensed" panose="020B0502040204020203" pitchFamily="34" charset="0"/>
              </a:rPr>
              <a:t>informe de análisis de situación de partida</a:t>
            </a:r>
            <a:r>
              <a:rPr lang="es-ES" sz="2000" dirty="0">
                <a:latin typeface="Bahnschrift Light SemiCondensed" panose="020B0502040204020203" pitchFamily="34" charset="0"/>
              </a:rPr>
              <a:t>, y </a:t>
            </a:r>
            <a:r>
              <a:rPr lang="es-ES" sz="2000" u="sng" dirty="0">
                <a:latin typeface="Bahnschrift Light SemiCondensed" panose="020B0502040204020203" pitchFamily="34" charset="0"/>
              </a:rPr>
              <a:t>definido los indicadores clave a monitorizar</a:t>
            </a:r>
            <a:r>
              <a:rPr lang="es-ES" sz="2000" dirty="0">
                <a:latin typeface="Bahnschrift Light SemiCondensed" panose="020B0502040204020203" pitchFamily="34" charset="0"/>
              </a:rPr>
              <a:t>. Se han </a:t>
            </a:r>
            <a:r>
              <a:rPr lang="es-ES" sz="2000" u="sng" dirty="0">
                <a:latin typeface="Bahnschrift Light SemiCondensed" panose="020B0502040204020203" pitchFamily="34" charset="0"/>
              </a:rPr>
              <a:t>diseñado los nuevos procesos</a:t>
            </a:r>
            <a:r>
              <a:rPr lang="es-ES" sz="2000" dirty="0">
                <a:latin typeface="Bahnschrift Light SemiCondensed" panose="020B0502040204020203" pitchFamily="34" charset="0"/>
              </a:rPr>
              <a:t>, y se han implantado los mismos. Estamos en fase de seguimiento de indicadores. </a:t>
            </a:r>
          </a:p>
          <a:p>
            <a:pPr algn="just">
              <a:defRPr/>
            </a:pPr>
            <a:endParaRPr lang="es-ES" sz="2000" dirty="0">
              <a:latin typeface="Bahnschrift Light SemiCondensed" panose="020B0502040204020203" pitchFamily="34" charset="0"/>
            </a:endParaRPr>
          </a:p>
          <a:p>
            <a:pPr algn="just">
              <a:defRPr/>
            </a:pPr>
            <a:r>
              <a:rPr lang="es-ES" sz="2000" dirty="0">
                <a:latin typeface="Bahnschrift Light SemiCondensed" panose="020B0502040204020203" pitchFamily="34" charset="0"/>
              </a:rPr>
              <a:t>Primeras mediciones (no fue posible la medición basal):</a:t>
            </a:r>
          </a:p>
          <a:p>
            <a:pPr algn="just">
              <a:defRPr/>
            </a:pPr>
            <a:endParaRPr lang="es-ES" sz="2000" dirty="0">
              <a:latin typeface="Bahnschrift Light SemiCondensed" panose="020B0502040204020203" pitchFamily="34" charset="0"/>
            </a:endParaRPr>
          </a:p>
          <a:p>
            <a:pPr marL="342900" indent="-342900" algn="just">
              <a:buAutoNum type="arabicPeriod"/>
              <a:defRPr/>
            </a:pPr>
            <a:r>
              <a:rPr lang="es-ES" sz="2000" u="sng" dirty="0" err="1">
                <a:latin typeface="Bahnschrift Light SemiCondensed" panose="020B0502040204020203" pitchFamily="34" charset="0"/>
              </a:rPr>
              <a:t>Prehabilitación</a:t>
            </a:r>
            <a:r>
              <a:rPr lang="es-ES" sz="2000" u="sng" dirty="0">
                <a:latin typeface="Bahnschrift Light SemiCondensed" panose="020B0502040204020203" pitchFamily="34" charset="0"/>
              </a:rPr>
              <a:t> de pacientes: </a:t>
            </a:r>
          </a:p>
          <a:p>
            <a:pPr algn="just">
              <a:defRPr/>
            </a:pPr>
            <a:endParaRPr lang="es-ES" sz="2000" u="sng" dirty="0">
              <a:latin typeface="Bahnschrift Light SemiCondensed" panose="020B0502040204020203" pitchFamily="34" charset="0"/>
            </a:endParaRPr>
          </a:p>
          <a:p>
            <a:pPr algn="just">
              <a:defRPr/>
            </a:pPr>
            <a:r>
              <a:rPr lang="es-ES" sz="2000" u="sng" dirty="0">
                <a:latin typeface="Bahnschrift Light SemiCondensed" panose="020B0502040204020203" pitchFamily="34" charset="0"/>
              </a:rPr>
              <a:t>Objetivo: </a:t>
            </a:r>
            <a:r>
              <a:rPr lang="es-ES" sz="2000" dirty="0"/>
              <a:t>Pacientes no </a:t>
            </a:r>
            <a:r>
              <a:rPr lang="es-ES" sz="2000" dirty="0" err="1"/>
              <a:t>prehabilitados</a:t>
            </a:r>
            <a:r>
              <a:rPr lang="es-ES" sz="2000" dirty="0"/>
              <a:t> ≤ 10% </a:t>
            </a:r>
          </a:p>
          <a:p>
            <a:pPr algn="just">
              <a:defRPr/>
            </a:pPr>
            <a:endParaRPr lang="es-ES" sz="2000" dirty="0"/>
          </a:p>
          <a:p>
            <a:pPr algn="just">
              <a:defRPr/>
            </a:pPr>
            <a:r>
              <a:rPr lang="es-ES" sz="2000" dirty="0"/>
              <a:t>Forma de medir: Informe de alta del paciente, campo procedimiento o juicio diagnóstico relleno indicando si se ha </a:t>
            </a:r>
            <a:r>
              <a:rPr lang="es-ES" sz="2000" dirty="0" err="1"/>
              <a:t>prehabilitado</a:t>
            </a:r>
            <a:endParaRPr lang="es-ES" sz="2000" dirty="0"/>
          </a:p>
          <a:p>
            <a:pPr algn="just">
              <a:defRPr/>
            </a:pPr>
            <a:endParaRPr lang="es-ES" sz="2000" dirty="0"/>
          </a:p>
          <a:p>
            <a:pPr algn="just">
              <a:defRPr/>
            </a:pPr>
            <a:r>
              <a:rPr lang="es-ES" sz="2000" dirty="0"/>
              <a:t>Medición: noviembre 2024: 83%</a:t>
            </a:r>
          </a:p>
          <a:p>
            <a:pPr algn="just">
              <a:defRPr/>
            </a:pPr>
            <a:r>
              <a:rPr lang="es-ES" sz="2000" dirty="0"/>
              <a:t>	  Diciembre 2024: 77%</a:t>
            </a:r>
            <a:r>
              <a:rPr lang="es-ES" dirty="0"/>
              <a:t>	</a:t>
            </a:r>
          </a:p>
          <a:p>
            <a:pPr algn="just">
              <a:defRPr/>
            </a:pPr>
            <a:r>
              <a:rPr lang="es-ES" dirty="0"/>
              <a:t>	</a:t>
            </a:r>
            <a:endParaRPr lang="es-ES" dirty="0">
              <a:latin typeface="Bahnschrift Light SemiCondensed" panose="020B0502040204020203" pitchFamily="34" charset="0"/>
            </a:endParaRPr>
          </a:p>
          <a:p>
            <a:pPr algn="just">
              <a:defRPr/>
            </a:pPr>
            <a:r>
              <a:rPr lang="es-ES" dirty="0"/>
              <a:t>	</a:t>
            </a:r>
          </a:p>
          <a:p>
            <a:pPr algn="just">
              <a:defRPr/>
            </a:pPr>
            <a:endParaRPr lang="es-ES" dirty="0"/>
          </a:p>
          <a:p>
            <a:pPr algn="just">
              <a:defRPr/>
            </a:pPr>
            <a:r>
              <a:rPr lang="es-ES" dirty="0"/>
              <a:t>	</a:t>
            </a:r>
          </a:p>
          <a:p>
            <a:pPr marL="342900" indent="-342900" algn="just">
              <a:buAutoNum type="arabicPeriod"/>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p:txBody>
      </p:sp>
      <p:sp>
        <p:nvSpPr>
          <p:cNvPr id="12" name="Rectángulo redondeado 11"/>
          <p:cNvSpPr/>
          <p:nvPr/>
        </p:nvSpPr>
        <p:spPr>
          <a:xfrm>
            <a:off x="822325" y="1519064"/>
            <a:ext cx="11168063" cy="527859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9711" name="Imagen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2513013"/>
            <a:ext cx="6715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Marcador de número de diapositiva 3"/>
          <p:cNvSpPr>
            <a:spLocks noGrp="1"/>
          </p:cNvSpPr>
          <p:nvPr>
            <p:ph type="sldNum" sz="quarter" idx="12"/>
          </p:nvPr>
        </p:nvSpPr>
        <p:spPr bwMode="auto">
          <a:xfrm>
            <a:off x="86106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09AA19-ACC2-4489-B43A-BD58909674EF}" type="slidenum">
              <a:rPr lang="es-ES" altLang="es-ES" sz="1200" smtClean="0">
                <a:solidFill>
                  <a:srgbClr val="898989"/>
                </a:solidFill>
              </a:rPr>
              <a:pPr>
                <a:lnSpc>
                  <a:spcPct val="100000"/>
                </a:lnSpc>
                <a:spcBef>
                  <a:spcPct val="0"/>
                </a:spcBef>
                <a:buFontTx/>
                <a:buNone/>
              </a:pPr>
              <a:t>58</a:t>
            </a:fld>
            <a:endParaRPr lang="es-ES" altLang="es-ES" sz="1200">
              <a:solidFill>
                <a:srgbClr val="898989"/>
              </a:solidFill>
            </a:endParaRPr>
          </a:p>
        </p:txBody>
      </p:sp>
      <p:sp>
        <p:nvSpPr>
          <p:cNvPr id="18" name="Text Box 7">
            <a:extLst>
              <a:ext uri="{FF2B5EF4-FFF2-40B4-BE49-F238E27FC236}">
                <a16:creationId xmlns:a16="http://schemas.microsoft.com/office/drawing/2014/main" id="{494EB355-77E7-473D-8FFC-D36863778111}"/>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
        <p:nvSpPr>
          <p:cNvPr id="6" name="Botón de acción: ir al final 5">
            <a:hlinkClick r:id="rId4" action="ppaction://hlinkfile" highlightClick="1"/>
            <a:extLst>
              <a:ext uri="{FF2B5EF4-FFF2-40B4-BE49-F238E27FC236}">
                <a16:creationId xmlns:a16="http://schemas.microsoft.com/office/drawing/2014/main" id="{D763F4EA-FE87-494B-8CDB-963DC6CCE89A}"/>
              </a:ext>
            </a:extLst>
          </p:cNvPr>
          <p:cNvSpPr/>
          <p:nvPr/>
        </p:nvSpPr>
        <p:spPr>
          <a:xfrm>
            <a:off x="5014452" y="5329084"/>
            <a:ext cx="1887793" cy="762153"/>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6489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766763"/>
            <a:ext cx="12192000" cy="367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10. Seguimiento de la ejecución: resultados obtenidos tras dos años de contrato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796925" y="1130369"/>
            <a:ext cx="10882313" cy="6370975"/>
          </a:xfrm>
          <a:prstGeom prst="rect">
            <a:avLst/>
          </a:prstGeom>
          <a:noFill/>
        </p:spPr>
        <p:txBody>
          <a:bodyPr>
            <a:spAutoFit/>
          </a:bodyPr>
          <a:lstStyle/>
          <a:p>
            <a:pPr>
              <a:defRPr/>
            </a:pPr>
            <a:endParaRPr lang="es-ES" u="sng" dirty="0">
              <a:solidFill>
                <a:schemeClr val="accent1"/>
              </a:solidFill>
              <a:latin typeface="Bahnschrift Light SemiCondensed" panose="020B0502040204020203" pitchFamily="34" charset="0"/>
            </a:endParaRPr>
          </a:p>
          <a:p>
            <a:pPr>
              <a:defRPr/>
            </a:pPr>
            <a:endParaRPr lang="es-ES" u="sng" dirty="0">
              <a:solidFill>
                <a:schemeClr val="accent1"/>
              </a:solidFill>
              <a:latin typeface="Bahnschrift Light SemiCondensed" panose="020B0502040204020203" pitchFamily="34" charset="0"/>
            </a:endParaRPr>
          </a:p>
          <a:p>
            <a:pPr algn="just">
              <a:defRPr/>
            </a:pPr>
            <a:r>
              <a:rPr lang="es-ES" dirty="0">
                <a:latin typeface="Bahnschrift Light SemiCondensed" panose="020B0502040204020203" pitchFamily="34" charset="0"/>
              </a:rPr>
              <a:t>	</a:t>
            </a:r>
            <a:r>
              <a:rPr lang="es-ES" sz="2400" dirty="0">
                <a:latin typeface="Bahnschrift Light SemiCondensed" panose="020B0502040204020203" pitchFamily="34" charset="0"/>
              </a:rPr>
              <a:t> R</a:t>
            </a:r>
            <a:r>
              <a:rPr lang="es-ES" sz="2400" b="1" u="sng" dirty="0">
                <a:latin typeface="Bahnschrift Light SemiCondensed" panose="020B0502040204020203" pitchFamily="34" charset="0"/>
              </a:rPr>
              <a:t>eingeniería de procesos . Medición de indicadores</a:t>
            </a:r>
          </a:p>
          <a:p>
            <a:pPr algn="just">
              <a:defRPr/>
            </a:pPr>
            <a:endParaRPr lang="es-ES" b="1" u="sng" dirty="0">
              <a:latin typeface="Bahnschrift Light SemiCondensed" panose="020B0502040204020203" pitchFamily="34" charset="0"/>
            </a:endParaRPr>
          </a:p>
          <a:p>
            <a:pPr algn="just">
              <a:defRPr/>
            </a:pPr>
            <a:r>
              <a:rPr lang="es-ES" dirty="0"/>
              <a:t>	</a:t>
            </a:r>
            <a:endParaRPr lang="es-ES" dirty="0">
              <a:latin typeface="Bahnschrift Light SemiCondensed" panose="020B0502040204020203" pitchFamily="34" charset="0"/>
            </a:endParaRPr>
          </a:p>
          <a:p>
            <a:pPr algn="just">
              <a:defRPr/>
            </a:pPr>
            <a:r>
              <a:rPr lang="es-ES" sz="2000" dirty="0">
                <a:latin typeface="Bahnschrift Light SemiCondensed" panose="020B0502040204020203" pitchFamily="34" charset="0"/>
              </a:rPr>
              <a:t>2. </a:t>
            </a:r>
            <a:r>
              <a:rPr lang="es-ES" sz="2000" u="sng" dirty="0">
                <a:latin typeface="Bahnschrift Light SemiCondensed" panose="020B0502040204020203" pitchFamily="34" charset="0"/>
              </a:rPr>
              <a:t>Reducción de estancias preoperatorias</a:t>
            </a:r>
            <a:r>
              <a:rPr lang="es-ES" sz="2000" dirty="0">
                <a:latin typeface="Bahnschrift Light SemiCondensed" panose="020B0502040204020203" pitchFamily="34" charset="0"/>
              </a:rPr>
              <a:t>: creación del </a:t>
            </a:r>
            <a:r>
              <a:rPr lang="es-ES" sz="2000" u="sng" dirty="0">
                <a:latin typeface="Bahnschrift Light SemiCondensed" panose="020B0502040204020203" pitchFamily="34" charset="0"/>
              </a:rPr>
              <a:t>Hospital de Día en la planta de hospitalización </a:t>
            </a:r>
            <a:r>
              <a:rPr lang="es-ES" sz="2000" dirty="0">
                <a:latin typeface="Bahnschrift Light SemiCondensed" panose="020B0502040204020203" pitchFamily="34" charset="0"/>
              </a:rPr>
              <a:t>(dos habitaciones reservadas)</a:t>
            </a:r>
          </a:p>
          <a:p>
            <a:pPr algn="just">
              <a:defRPr/>
            </a:pPr>
            <a:endParaRPr lang="es-ES" sz="2000" dirty="0">
              <a:latin typeface="Bahnschrift Light SemiCondensed" panose="020B0502040204020203" pitchFamily="34" charset="0"/>
            </a:endParaRPr>
          </a:p>
          <a:p>
            <a:pPr algn="just">
              <a:defRPr/>
            </a:pPr>
            <a:r>
              <a:rPr lang="es-ES" sz="2000" u="sng" dirty="0">
                <a:latin typeface="Bahnschrift Light SemiCondensed" panose="020B0502040204020203" pitchFamily="34" charset="0"/>
              </a:rPr>
              <a:t>Objetivo</a:t>
            </a:r>
            <a:r>
              <a:rPr lang="es-ES" sz="2000" dirty="0">
                <a:latin typeface="Bahnschrift Light SemiCondensed" panose="020B0502040204020203" pitchFamily="34" charset="0"/>
              </a:rPr>
              <a:t>: Numero de pacientes programados que no ingresan el mismo día ≤ 50% </a:t>
            </a:r>
          </a:p>
          <a:p>
            <a:pPr algn="just">
              <a:defRPr/>
            </a:pPr>
            <a:endParaRPr lang="es-ES" sz="2000" dirty="0">
              <a:latin typeface="Bahnschrift Light SemiCondensed" panose="020B0502040204020203" pitchFamily="34" charset="0"/>
            </a:endParaRPr>
          </a:p>
          <a:p>
            <a:pPr algn="just">
              <a:defRPr/>
            </a:pPr>
            <a:r>
              <a:rPr lang="es-ES" sz="2000" u="sng" dirty="0">
                <a:latin typeface="Bahnschrift Light SemiCondensed" panose="020B0502040204020203" pitchFamily="34" charset="0"/>
              </a:rPr>
              <a:t>Forma de medir</a:t>
            </a:r>
            <a:r>
              <a:rPr lang="es-ES" sz="2000" dirty="0">
                <a:latin typeface="Bahnschrift Light SemiCondensed" panose="020B0502040204020203" pitchFamily="34" charset="0"/>
              </a:rPr>
              <a:t>: Se comparará el código diagnóstico Hospital de Día con el que sale con el mismo código en CMBD</a:t>
            </a:r>
            <a:r>
              <a:rPr lang="es-ES" sz="2000" dirty="0"/>
              <a:t>. </a:t>
            </a:r>
          </a:p>
          <a:p>
            <a:pPr algn="just">
              <a:defRPr/>
            </a:pPr>
            <a:endParaRPr lang="es-ES" sz="2000" dirty="0"/>
          </a:p>
          <a:p>
            <a:pPr algn="just">
              <a:defRPr/>
            </a:pPr>
            <a:r>
              <a:rPr lang="es-ES" sz="2000" u="sng" dirty="0">
                <a:latin typeface="Bahnschrift Light SemiCondensed" panose="020B0502040204020203" pitchFamily="34" charset="0"/>
              </a:rPr>
              <a:t>Resultados:</a:t>
            </a:r>
            <a:r>
              <a:rPr lang="es-ES" sz="2000" dirty="0">
                <a:latin typeface="Bahnschrift Light SemiCondensed" panose="020B0502040204020203" pitchFamily="34" charset="0"/>
              </a:rPr>
              <a:t> Pendiente de iniciar medición tras ajustes en funcionamiento </a:t>
            </a:r>
            <a:r>
              <a:rPr lang="es-ES" sz="2000" dirty="0" err="1">
                <a:latin typeface="Bahnschrift Light SemiCondensed" panose="020B0502040204020203" pitchFamily="34" charset="0"/>
              </a:rPr>
              <a:t>HdD</a:t>
            </a:r>
            <a:r>
              <a:rPr lang="es-ES" sz="2000" dirty="0">
                <a:latin typeface="Bahnschrift Light SemiCondensed" panose="020B0502040204020203" pitchFamily="34" charset="0"/>
              </a:rPr>
              <a:t>	</a:t>
            </a:r>
          </a:p>
          <a:p>
            <a:pPr algn="just">
              <a:defRPr/>
            </a:pPr>
            <a:endParaRPr lang="es-ES" sz="2000" dirty="0"/>
          </a:p>
          <a:p>
            <a:pPr algn="just">
              <a:defRPr/>
            </a:pPr>
            <a:r>
              <a:rPr lang="es-ES" sz="2000" dirty="0"/>
              <a:t>	</a:t>
            </a:r>
          </a:p>
          <a:p>
            <a:pPr marL="342900" indent="-342900" algn="just">
              <a:buAutoNum type="arabicPeriod"/>
              <a:defRPr/>
            </a:pPr>
            <a:endParaRPr lang="es-ES" sz="2000"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p:txBody>
      </p:sp>
      <p:sp>
        <p:nvSpPr>
          <p:cNvPr id="12" name="Rectángulo redondeado 11"/>
          <p:cNvSpPr/>
          <p:nvPr/>
        </p:nvSpPr>
        <p:spPr>
          <a:xfrm>
            <a:off x="822325" y="1519064"/>
            <a:ext cx="11168063" cy="527859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9711" name="Imagen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2513013"/>
            <a:ext cx="6715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Marcador de número de diapositiva 3"/>
          <p:cNvSpPr>
            <a:spLocks noGrp="1"/>
          </p:cNvSpPr>
          <p:nvPr>
            <p:ph type="sldNum" sz="quarter" idx="12"/>
          </p:nvPr>
        </p:nvSpPr>
        <p:spPr bwMode="auto">
          <a:xfrm>
            <a:off x="86106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09AA19-ACC2-4489-B43A-BD58909674EF}" type="slidenum">
              <a:rPr lang="es-ES" altLang="es-ES" sz="1200" smtClean="0">
                <a:solidFill>
                  <a:srgbClr val="898989"/>
                </a:solidFill>
              </a:rPr>
              <a:pPr>
                <a:lnSpc>
                  <a:spcPct val="100000"/>
                </a:lnSpc>
                <a:spcBef>
                  <a:spcPct val="0"/>
                </a:spcBef>
                <a:buFontTx/>
                <a:buNone/>
              </a:pPr>
              <a:t>59</a:t>
            </a:fld>
            <a:endParaRPr lang="es-ES" altLang="es-ES" sz="1200">
              <a:solidFill>
                <a:srgbClr val="898989"/>
              </a:solidFill>
            </a:endParaRPr>
          </a:p>
        </p:txBody>
      </p:sp>
      <p:sp>
        <p:nvSpPr>
          <p:cNvPr id="18" name="Text Box 7">
            <a:extLst>
              <a:ext uri="{FF2B5EF4-FFF2-40B4-BE49-F238E27FC236}">
                <a16:creationId xmlns:a16="http://schemas.microsoft.com/office/drawing/2014/main" id="{494EB355-77E7-473D-8FFC-D36863778111}"/>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319482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3600985-BCE6-4C85-8A3D-46F40196ED42}"/>
              </a:ext>
            </a:extLst>
          </p:cNvPr>
          <p:cNvSpPr/>
          <p:nvPr/>
        </p:nvSpPr>
        <p:spPr>
          <a:xfrm>
            <a:off x="0" y="748895"/>
            <a:ext cx="12192000" cy="3977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2. CONCLUSIONES SOBRE LA NUEVA CULTURA DE LA CONTRATACIÓN PÚBLICA SANITARIA</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9222" name="Marcador de número de diapositiva 3">
            <a:extLst>
              <a:ext uri="{FF2B5EF4-FFF2-40B4-BE49-F238E27FC236}">
                <a16:creationId xmlns:a16="http://schemas.microsoft.com/office/drawing/2014/main" id="{16A2B772-DB8B-4C7F-8B5C-30393ECECC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F49C90C-1D9C-488B-AB12-F07D117E46D8}" type="slidenum">
              <a:rPr lang="es-ES" altLang="es-ES" sz="1200" smtClean="0">
                <a:solidFill>
                  <a:srgbClr val="898989"/>
                </a:solidFill>
              </a:rPr>
              <a:pPr>
                <a:lnSpc>
                  <a:spcPct val="100000"/>
                </a:lnSpc>
                <a:spcBef>
                  <a:spcPct val="0"/>
                </a:spcBef>
                <a:buFontTx/>
                <a:buNone/>
              </a:pPr>
              <a:t>6</a:t>
            </a:fld>
            <a:endParaRPr lang="es-ES" altLang="es-ES" sz="1200">
              <a:solidFill>
                <a:srgbClr val="898989"/>
              </a:solidFill>
            </a:endParaRPr>
          </a:p>
        </p:txBody>
      </p:sp>
      <p:sp>
        <p:nvSpPr>
          <p:cNvPr id="10" name="Rectángulo 9">
            <a:extLst>
              <a:ext uri="{FF2B5EF4-FFF2-40B4-BE49-F238E27FC236}">
                <a16:creationId xmlns:a16="http://schemas.microsoft.com/office/drawing/2014/main" id="{0553400D-7252-4C1B-9246-9ECA0506FBF6}"/>
              </a:ext>
            </a:extLst>
          </p:cNvPr>
          <p:cNvSpPr/>
          <p:nvPr/>
        </p:nvSpPr>
        <p:spPr>
          <a:xfrm>
            <a:off x="773113" y="1804988"/>
            <a:ext cx="10369550" cy="4603750"/>
          </a:xfrm>
          <a:prstGeom prst="rect">
            <a:avLst/>
          </a:prstGeom>
        </p:spPr>
        <p:txBody>
          <a:bodyPr>
            <a:spAutoFit/>
          </a:bodyPr>
          <a:lstStyle/>
          <a:p>
            <a:pPr marL="285750" indent="-285750" algn="just">
              <a:lnSpc>
                <a:spcPct val="107000"/>
              </a:lnSpc>
              <a:spcAft>
                <a:spcPts val="0"/>
              </a:spcAft>
              <a:buFont typeface="Wingdings" panose="05000000000000000000" pitchFamily="2" charset="2"/>
              <a:buChar char="ü"/>
              <a:defRPr/>
            </a:pPr>
            <a:r>
              <a:rPr lang="es-ES" dirty="0">
                <a:latin typeface="Arial" panose="020B0604020202020204" pitchFamily="34" charset="0"/>
                <a:ea typeface="Calibri" panose="020F0502020204030204" pitchFamily="34" charset="0"/>
                <a:cs typeface="Times New Roman" panose="02020603050405020304" pitchFamily="18" charset="0"/>
              </a:rPr>
              <a:t>En definitiva, se trata de conseguir que vaya calando </a:t>
            </a:r>
            <a:r>
              <a:rPr lang="es-ES" u="sng" dirty="0">
                <a:latin typeface="Arial" panose="020B0604020202020204" pitchFamily="34" charset="0"/>
                <a:ea typeface="Calibri" panose="020F0502020204030204" pitchFamily="34" charset="0"/>
                <a:cs typeface="Times New Roman" panose="02020603050405020304" pitchFamily="18" charset="0"/>
              </a:rPr>
              <a:t>una nueva cultura de contratación pública:</a:t>
            </a:r>
          </a:p>
          <a:p>
            <a:pPr marL="285750" indent="-285750" algn="just">
              <a:lnSpc>
                <a:spcPct val="107000"/>
              </a:lnSpc>
              <a:spcAft>
                <a:spcPts val="0"/>
              </a:spcAft>
              <a:buFont typeface="Wingdings" panose="05000000000000000000" pitchFamily="2" charset="2"/>
              <a:buChar char="ü"/>
              <a:defRPr/>
            </a:pPr>
            <a:endParaRPr lang="es-ES" u="sng" dirty="0">
              <a:latin typeface="Arial" panose="020B0604020202020204" pitchFamily="34" charset="0"/>
              <a:ea typeface="Calibri" panose="020F0502020204030204" pitchFamily="34" charset="0"/>
              <a:cs typeface="Times New Roman" panose="02020603050405020304" pitchFamily="18" charset="0"/>
            </a:endParaRPr>
          </a:p>
          <a:p>
            <a:pPr marL="1657350" lvl="3" indent="-285750" algn="just">
              <a:lnSpc>
                <a:spcPct val="107000"/>
              </a:lnSpc>
              <a:buFont typeface="Wingdings" panose="05000000000000000000" pitchFamily="2" charset="2"/>
              <a:buChar char="§"/>
              <a:defRPr/>
            </a:pPr>
            <a:r>
              <a:rPr lang="es-ES" dirty="0">
                <a:latin typeface="Arial" panose="020B0604020202020204" pitchFamily="34" charset="0"/>
                <a:ea typeface="Calibri" panose="020F0502020204030204" pitchFamily="34" charset="0"/>
                <a:cs typeface="Times New Roman" panose="02020603050405020304" pitchFamily="18" charset="0"/>
              </a:rPr>
              <a:t>responsable, abierta, innovadora, </a:t>
            </a:r>
          </a:p>
          <a:p>
            <a:pPr marL="1657350" lvl="3" indent="-285750" algn="just">
              <a:lnSpc>
                <a:spcPct val="107000"/>
              </a:lnSpc>
              <a:buFont typeface="Wingdings" panose="05000000000000000000" pitchFamily="2" charset="2"/>
              <a:buChar char="§"/>
              <a:defRPr/>
            </a:pPr>
            <a:r>
              <a:rPr lang="es-ES" dirty="0">
                <a:latin typeface="Arial" panose="020B0604020202020204" pitchFamily="34" charset="0"/>
                <a:ea typeface="Calibri" panose="020F0502020204030204" pitchFamily="34" charset="0"/>
                <a:cs typeface="Times New Roman" panose="02020603050405020304" pitchFamily="18" charset="0"/>
              </a:rPr>
              <a:t>cooperativa, profesionalizada, tecnológica y transformadora </a:t>
            </a:r>
          </a:p>
          <a:p>
            <a:pPr marL="1657350" lvl="3" indent="-285750" algn="just">
              <a:lnSpc>
                <a:spcPct val="107000"/>
              </a:lnSpc>
              <a:buFont typeface="Wingdings" panose="05000000000000000000" pitchFamily="2" charset="2"/>
              <a:buChar char="§"/>
              <a:defRPr/>
            </a:pPr>
            <a:r>
              <a:rPr lang="es-ES" dirty="0">
                <a:latin typeface="Arial" panose="020B0604020202020204" pitchFamily="34" charset="0"/>
                <a:ea typeface="Calibri" panose="020F0502020204030204" pitchFamily="34" charset="0"/>
                <a:cs typeface="Times New Roman" panose="02020603050405020304" pitchFamily="18" charset="0"/>
              </a:rPr>
              <a:t>sostenible y eficiente</a:t>
            </a:r>
            <a:endParaRPr lang="es-ES" u="sng"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ü"/>
              <a:defRPr/>
            </a:pPr>
            <a:endParaRPr lang="es-ES" sz="1400" dirty="0">
              <a:ea typeface="Calibri" panose="020F0502020204030204" pitchFamily="34" charset="0"/>
              <a:cs typeface="Times New Roman" panose="02020603050405020304" pitchFamily="18" charset="0"/>
            </a:endParaRPr>
          </a:p>
          <a:p>
            <a:pPr algn="just">
              <a:lnSpc>
                <a:spcPct val="107000"/>
              </a:lnSpc>
              <a:spcAft>
                <a:spcPts val="0"/>
              </a:spcAft>
              <a:defRPr/>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ES" sz="1400" dirty="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ü"/>
              <a:defRPr/>
            </a:pPr>
            <a:r>
              <a:rPr lang="es-ES" dirty="0">
                <a:latin typeface="Arial" panose="020B0604020202020204" pitchFamily="34" charset="0"/>
                <a:ea typeface="Calibri" panose="020F0502020204030204" pitchFamily="34" charset="0"/>
                <a:cs typeface="Times New Roman" panose="02020603050405020304" pitchFamily="18" charset="0"/>
              </a:rPr>
              <a:t>Una </a:t>
            </a:r>
            <a:r>
              <a:rPr lang="es-ES" u="sng" dirty="0">
                <a:latin typeface="Arial" panose="020B0604020202020204" pitchFamily="34" charset="0"/>
                <a:ea typeface="Calibri" panose="020F0502020204030204" pitchFamily="34" charset="0"/>
                <a:cs typeface="Times New Roman" panose="02020603050405020304" pitchFamily="18" charset="0"/>
              </a:rPr>
              <a:t>contratación pública estratégica y proactiva, y no meramente reactiva</a:t>
            </a:r>
            <a:r>
              <a:rPr lang="es-ES" dirty="0">
                <a:latin typeface="Arial" panose="020B0604020202020204" pitchFamily="34" charset="0"/>
                <a:ea typeface="Calibri" panose="020F0502020204030204" pitchFamily="34" charset="0"/>
                <a:cs typeface="Times New Roman" panose="02020603050405020304" pitchFamily="18" charset="0"/>
              </a:rPr>
              <a:t>, </a:t>
            </a:r>
          </a:p>
          <a:p>
            <a:pPr marL="1657350" lvl="3" indent="-285750" algn="just">
              <a:lnSpc>
                <a:spcPct val="107000"/>
              </a:lnSpc>
              <a:buFont typeface="Wingdings" panose="05000000000000000000" pitchFamily="2" charset="2"/>
              <a:buChar char="§"/>
              <a:defRPr/>
            </a:pPr>
            <a:endParaRPr lang="es-ES" dirty="0">
              <a:latin typeface="Arial" panose="020B0604020202020204" pitchFamily="34" charset="0"/>
              <a:ea typeface="Calibri" panose="020F0502020204030204" pitchFamily="34" charset="0"/>
              <a:cs typeface="Times New Roman" panose="02020603050405020304" pitchFamily="18" charset="0"/>
            </a:endParaRPr>
          </a:p>
          <a:p>
            <a:pPr marL="1657350" lvl="3" indent="-285750" algn="just">
              <a:lnSpc>
                <a:spcPct val="107000"/>
              </a:lnSpc>
              <a:buFont typeface="Wingdings" panose="05000000000000000000" pitchFamily="2" charset="2"/>
              <a:buChar char="§"/>
              <a:defRPr/>
            </a:pPr>
            <a:r>
              <a:rPr lang="es-ES" dirty="0">
                <a:latin typeface="Arial" panose="020B0604020202020204" pitchFamily="34" charset="0"/>
                <a:ea typeface="Calibri" panose="020F0502020204030204" pitchFamily="34" charset="0"/>
                <a:cs typeface="Times New Roman" panose="02020603050405020304" pitchFamily="18" charset="0"/>
              </a:rPr>
              <a:t>que ponga en valor la calidad de la prestación, junto con la transparencia y la integridad.</a:t>
            </a:r>
          </a:p>
          <a:p>
            <a:pPr marL="285750" indent="-285750" algn="just">
              <a:lnSpc>
                <a:spcPct val="107000"/>
              </a:lnSpc>
              <a:spcAft>
                <a:spcPts val="0"/>
              </a:spcAft>
              <a:buFont typeface="Wingdings" panose="05000000000000000000" pitchFamily="2" charset="2"/>
              <a:buChar char="ü"/>
              <a:defRPr/>
            </a:pPr>
            <a:endParaRPr lang="es-ES" sz="1400" dirty="0">
              <a:ea typeface="Calibri" panose="020F0502020204030204" pitchFamily="34" charset="0"/>
              <a:cs typeface="Times New Roman" panose="02020603050405020304" pitchFamily="18" charset="0"/>
            </a:endParaRPr>
          </a:p>
          <a:p>
            <a:pPr algn="just">
              <a:lnSpc>
                <a:spcPct val="107000"/>
              </a:lnSpc>
              <a:spcAft>
                <a:spcPts val="0"/>
              </a:spcAft>
              <a:defRPr/>
            </a:pPr>
            <a:r>
              <a:rPr lang="es-ES" sz="1600" dirty="0">
                <a:latin typeface="Arial" panose="020B0604020202020204" pitchFamily="34" charset="0"/>
                <a:ea typeface="Calibri" panose="020F0502020204030204" pitchFamily="34" charset="0"/>
                <a:cs typeface="Times New Roman" panose="02020603050405020304" pitchFamily="18" charset="0"/>
              </a:rPr>
              <a:t> </a:t>
            </a:r>
            <a:endParaRPr lang="es-ES" sz="1400" dirty="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ü"/>
              <a:defRPr/>
            </a:pPr>
            <a:r>
              <a:rPr lang="es-ES" dirty="0">
                <a:latin typeface="Arial" panose="020B0604020202020204" pitchFamily="34" charset="0"/>
                <a:ea typeface="Calibri" panose="020F0502020204030204" pitchFamily="34" charset="0"/>
                <a:cs typeface="Times New Roman" panose="02020603050405020304" pitchFamily="18" charset="0"/>
              </a:rPr>
              <a:t>Como objetivo final </a:t>
            </a:r>
            <a:r>
              <a:rPr lang="es-ES" u="sng" dirty="0">
                <a:latin typeface="Arial" panose="020B0604020202020204" pitchFamily="34" charset="0"/>
                <a:ea typeface="Calibri" panose="020F0502020204030204" pitchFamily="34" charset="0"/>
                <a:cs typeface="Times New Roman" panose="02020603050405020304" pitchFamily="18" charset="0"/>
              </a:rPr>
              <a:t>la contratación entendida como “inversión pública”, no mero gasto, considerando que lo que importa es la mejor solución, maximizando la relación calidad/precio</a:t>
            </a:r>
            <a:r>
              <a:rPr lang="es-ES" dirty="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0"/>
              </a:spcAft>
              <a:buFont typeface="Wingdings" panose="05000000000000000000" pitchFamily="2" charset="2"/>
              <a:buChar char="ü"/>
              <a:defRPr/>
            </a:pPr>
            <a:endParaRPr lang="es-ES" sz="1400" dirty="0">
              <a:ea typeface="Calibri" panose="020F0502020204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766763"/>
            <a:ext cx="12192000" cy="367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10. Seguimiento de la ejecución: resultados obtenidos tras dos años de contrato </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796925" y="1130369"/>
            <a:ext cx="10882313" cy="6401753"/>
          </a:xfrm>
          <a:prstGeom prst="rect">
            <a:avLst/>
          </a:prstGeom>
          <a:noFill/>
        </p:spPr>
        <p:txBody>
          <a:bodyPr>
            <a:spAutoFit/>
          </a:bodyPr>
          <a:lstStyle/>
          <a:p>
            <a:pPr>
              <a:defRPr/>
            </a:pPr>
            <a:endParaRPr lang="es-ES" u="sng" dirty="0">
              <a:solidFill>
                <a:schemeClr val="accent1"/>
              </a:solidFill>
              <a:latin typeface="Bahnschrift Light SemiCondensed" panose="020B0502040204020203" pitchFamily="34" charset="0"/>
            </a:endParaRPr>
          </a:p>
          <a:p>
            <a:pPr>
              <a:defRPr/>
            </a:pPr>
            <a:endParaRPr lang="es-ES" u="sng" dirty="0">
              <a:solidFill>
                <a:schemeClr val="accent1"/>
              </a:solidFill>
              <a:latin typeface="Bahnschrift Light SemiCondensed" panose="020B0502040204020203" pitchFamily="34" charset="0"/>
            </a:endParaRPr>
          </a:p>
          <a:p>
            <a:pPr algn="just">
              <a:defRPr/>
            </a:pPr>
            <a:r>
              <a:rPr lang="es-ES" dirty="0">
                <a:latin typeface="Bahnschrift Light SemiCondensed" panose="020B0502040204020203" pitchFamily="34" charset="0"/>
              </a:rPr>
              <a:t>	</a:t>
            </a:r>
            <a:r>
              <a:rPr lang="es-ES" sz="2400" b="1" u="sng" dirty="0">
                <a:latin typeface="Bahnschrift Light SemiCondensed" panose="020B0502040204020203" pitchFamily="34" charset="0"/>
              </a:rPr>
              <a:t> Reingeniería de procesos. Medición de indicadores</a:t>
            </a:r>
            <a:endParaRPr lang="es-ES" sz="2400" dirty="0">
              <a:latin typeface="Bahnschrift Light SemiCondensed" panose="020B0502040204020203" pitchFamily="34" charset="0"/>
            </a:endParaRPr>
          </a:p>
          <a:p>
            <a:pPr algn="just">
              <a:defRPr/>
            </a:pPr>
            <a:endParaRPr lang="es-ES" sz="2000" dirty="0">
              <a:latin typeface="Bahnschrift Light SemiCondensed" panose="020B0502040204020203" pitchFamily="34" charset="0"/>
            </a:endParaRPr>
          </a:p>
          <a:p>
            <a:pPr algn="just">
              <a:defRPr/>
            </a:pPr>
            <a:endParaRPr lang="es-ES" sz="2000" dirty="0">
              <a:latin typeface="Bahnschrift Light SemiCondensed" panose="020B0502040204020203" pitchFamily="34" charset="0"/>
            </a:endParaRPr>
          </a:p>
          <a:p>
            <a:pPr algn="just">
              <a:defRPr/>
            </a:pPr>
            <a:r>
              <a:rPr lang="es-ES" sz="2000" dirty="0">
                <a:latin typeface="Bahnschrift Light SemiCondensed" panose="020B0502040204020203" pitchFamily="34" charset="0"/>
              </a:rPr>
              <a:t>3. No desprogramación por urgencias hemodinámica (</a:t>
            </a:r>
            <a:r>
              <a:rPr lang="es-ES" sz="2000" u="sng" dirty="0">
                <a:latin typeface="Bahnschrift Light SemiCondensed" panose="020B0502040204020203" pitchFamily="34" charset="0"/>
              </a:rPr>
              <a:t>suspensión de procedimientos)</a:t>
            </a:r>
          </a:p>
          <a:p>
            <a:pPr algn="just">
              <a:defRPr/>
            </a:pPr>
            <a:endParaRPr lang="es-ES" sz="2000" dirty="0">
              <a:latin typeface="Bahnschrift Light SemiCondensed" panose="020B0502040204020203" pitchFamily="34" charset="0"/>
            </a:endParaRPr>
          </a:p>
          <a:p>
            <a:pPr algn="just">
              <a:defRPr/>
            </a:pPr>
            <a:r>
              <a:rPr lang="es-ES" sz="2000" u="sng" dirty="0">
                <a:latin typeface="Bahnschrift Light SemiCondensed" panose="020B0502040204020203" pitchFamily="34" charset="0"/>
              </a:rPr>
              <a:t>Objetivo</a:t>
            </a:r>
            <a:r>
              <a:rPr lang="es-ES" sz="2000" dirty="0">
                <a:latin typeface="Bahnschrift Light SemiCondensed" panose="020B0502040204020203" pitchFamily="34" charset="0"/>
              </a:rPr>
              <a:t>: Número de suspensiones ≤ 10% 	</a:t>
            </a:r>
          </a:p>
          <a:p>
            <a:pPr algn="just">
              <a:defRPr/>
            </a:pPr>
            <a:endParaRPr lang="es-ES" sz="2000" dirty="0">
              <a:latin typeface="Bahnschrift Light SemiCondensed" panose="020B0502040204020203" pitchFamily="34" charset="0"/>
            </a:endParaRPr>
          </a:p>
          <a:p>
            <a:pPr algn="just">
              <a:defRPr/>
            </a:pPr>
            <a:r>
              <a:rPr lang="es-ES" u="sng" dirty="0">
                <a:latin typeface="Bahnschrift Light SemiCondensed" panose="020B0502040204020203" pitchFamily="34" charset="0"/>
              </a:rPr>
              <a:t>Forma de medir</a:t>
            </a:r>
            <a:r>
              <a:rPr lang="es-ES" dirty="0">
                <a:latin typeface="Bahnschrift Light SemiCondensed" panose="020B0502040204020203" pitchFamily="34" charset="0"/>
              </a:rPr>
              <a:t>: </a:t>
            </a:r>
            <a:r>
              <a:rPr lang="es-ES" sz="2000" dirty="0">
                <a:latin typeface="Bahnschrift Light SemiCondensed" panose="020B0502040204020203" pitchFamily="34" charset="0"/>
              </a:rPr>
              <a:t>Mismo paciente que tiene </a:t>
            </a:r>
            <a:r>
              <a:rPr lang="es-ES" sz="2000" dirty="0" err="1">
                <a:latin typeface="Bahnschrift Light SemiCondensed" panose="020B0502040204020203" pitchFamily="34" charset="0"/>
              </a:rPr>
              <a:t>re-ingreso</a:t>
            </a:r>
            <a:r>
              <a:rPr lang="es-ES" sz="2000" dirty="0">
                <a:latin typeface="Bahnschrift Light SemiCondensed" panose="020B0502040204020203" pitchFamily="34" charset="0"/>
              </a:rPr>
              <a:t> por el mismo motivo (CMBD)</a:t>
            </a:r>
          </a:p>
          <a:p>
            <a:pPr algn="just">
              <a:defRPr/>
            </a:pPr>
            <a:endParaRPr lang="es-ES" sz="2000" dirty="0">
              <a:latin typeface="Bahnschrift Light SemiCondensed" panose="020B0502040204020203" pitchFamily="34" charset="0"/>
            </a:endParaRPr>
          </a:p>
          <a:p>
            <a:pPr algn="just">
              <a:defRPr/>
            </a:pPr>
            <a:r>
              <a:rPr lang="es-ES" sz="2000" u="sng" dirty="0">
                <a:latin typeface="Bahnschrift Light SemiCondensed" panose="020B0502040204020203" pitchFamily="34" charset="0"/>
              </a:rPr>
              <a:t>Medición:</a:t>
            </a:r>
            <a:r>
              <a:rPr lang="es-ES" sz="2000" dirty="0">
                <a:latin typeface="Bahnschrift Light SemiCondensed" panose="020B0502040204020203" pitchFamily="34" charset="0"/>
              </a:rPr>
              <a:t> </a:t>
            </a:r>
          </a:p>
          <a:p>
            <a:endParaRPr lang="es-ES" dirty="0"/>
          </a:p>
          <a:p>
            <a:r>
              <a:rPr lang="es-ES" sz="2000" dirty="0">
                <a:latin typeface="Bahnschrift Light SemiCondensed" panose="020B0502040204020203" pitchFamily="34" charset="0"/>
              </a:rPr>
              <a:t>Noviembre 2024 = 0% </a:t>
            </a:r>
          </a:p>
          <a:p>
            <a:r>
              <a:rPr lang="es-ES" sz="2000" dirty="0">
                <a:latin typeface="Bahnschrift Light SemiCondensed" panose="020B0502040204020203" pitchFamily="34" charset="0"/>
              </a:rPr>
              <a:t>Diciembre 2024 = 0% </a:t>
            </a:r>
          </a:p>
          <a:p>
            <a:endParaRPr lang="es-ES" sz="2000" dirty="0">
              <a:latin typeface="Bahnschrift Light SemiCondensed" panose="020B0502040204020203" pitchFamily="34" charset="0"/>
            </a:endParaRPr>
          </a:p>
          <a:p>
            <a:r>
              <a:rPr lang="es-ES" sz="2000" dirty="0">
                <a:latin typeface="Bahnschrift Light SemiCondensed" panose="020B0502040204020203" pitchFamily="34" charset="0"/>
              </a:rPr>
              <a:t>1 de 56 pacientes (motivos clínicos) en dic 2024		</a:t>
            </a: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a:p>
            <a:pPr algn="just">
              <a:defRPr/>
            </a:pPr>
            <a:endParaRPr lang="es-ES" dirty="0">
              <a:latin typeface="Bahnschrift Light SemiCondensed" panose="020B0502040204020203" pitchFamily="34" charset="0"/>
            </a:endParaRPr>
          </a:p>
        </p:txBody>
      </p:sp>
      <p:sp>
        <p:nvSpPr>
          <p:cNvPr id="12" name="Rectángulo redondeado 11"/>
          <p:cNvSpPr/>
          <p:nvPr/>
        </p:nvSpPr>
        <p:spPr>
          <a:xfrm>
            <a:off x="822325" y="1519064"/>
            <a:ext cx="11168063" cy="527859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9711" name="Imagen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3663387"/>
            <a:ext cx="6715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Marcador de número de diapositiva 3"/>
          <p:cNvSpPr>
            <a:spLocks noGrp="1"/>
          </p:cNvSpPr>
          <p:nvPr>
            <p:ph type="sldNum" sz="quarter" idx="12"/>
          </p:nvPr>
        </p:nvSpPr>
        <p:spPr bwMode="auto">
          <a:xfrm>
            <a:off x="861060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09AA19-ACC2-4489-B43A-BD58909674EF}" type="slidenum">
              <a:rPr lang="es-ES" altLang="es-ES" sz="1200" smtClean="0">
                <a:solidFill>
                  <a:srgbClr val="898989"/>
                </a:solidFill>
              </a:rPr>
              <a:pPr>
                <a:lnSpc>
                  <a:spcPct val="100000"/>
                </a:lnSpc>
                <a:spcBef>
                  <a:spcPct val="0"/>
                </a:spcBef>
                <a:buFontTx/>
                <a:buNone/>
              </a:pPr>
              <a:t>60</a:t>
            </a:fld>
            <a:endParaRPr lang="es-ES" altLang="es-ES" sz="1200">
              <a:solidFill>
                <a:srgbClr val="898989"/>
              </a:solidFill>
            </a:endParaRPr>
          </a:p>
        </p:txBody>
      </p:sp>
      <p:sp>
        <p:nvSpPr>
          <p:cNvPr id="18" name="Text Box 7">
            <a:extLst>
              <a:ext uri="{FF2B5EF4-FFF2-40B4-BE49-F238E27FC236}">
                <a16:creationId xmlns:a16="http://schemas.microsoft.com/office/drawing/2014/main" id="{494EB355-77E7-473D-8FFC-D36863778111}"/>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extLst>
      <p:ext uri="{BB962C8B-B14F-4D97-AF65-F5344CB8AC3E}">
        <p14:creationId xmlns:p14="http://schemas.microsoft.com/office/powerpoint/2010/main" val="1758367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
            <a:extLst>
              <a:ext uri="{FF2B5EF4-FFF2-40B4-BE49-F238E27FC236}">
                <a16:creationId xmlns:a16="http://schemas.microsoft.com/office/drawing/2014/main" id="{81552989-4F4F-44D2-A660-DC8718E28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8"/>
            <a:ext cx="121856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Marcador de número de diapositiva 1">
            <a:extLst>
              <a:ext uri="{FF2B5EF4-FFF2-40B4-BE49-F238E27FC236}">
                <a16:creationId xmlns:a16="http://schemas.microsoft.com/office/drawing/2014/main" id="{7616B143-622A-4D06-AC2F-5FC6D17E7D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FA88A6C-AF25-4981-904B-1B5FC9758E4B}" type="slidenum">
              <a:rPr lang="es-ES" altLang="es-ES" sz="1200" smtClean="0">
                <a:solidFill>
                  <a:srgbClr val="898989"/>
                </a:solidFill>
              </a:rPr>
              <a:pPr>
                <a:lnSpc>
                  <a:spcPct val="100000"/>
                </a:lnSpc>
                <a:spcBef>
                  <a:spcPct val="0"/>
                </a:spcBef>
                <a:buFontTx/>
                <a:buNone/>
              </a:pPr>
              <a:t>61</a:t>
            </a:fld>
            <a:endParaRPr lang="es-ES" altLang="es-ES" sz="120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2125" y="1941062"/>
            <a:ext cx="10820400" cy="3652282"/>
          </a:xfrm>
          <a:prstGeom prst="rect">
            <a:avLst/>
          </a:prstGeom>
        </p:spPr>
        <p:txBody>
          <a:bodyPr>
            <a:spAutoFit/>
          </a:bodyPr>
          <a:lstStyle/>
          <a:p>
            <a:pPr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Se estima que el </a:t>
            </a:r>
            <a:r>
              <a:rPr lang="es-ES" u="sng" dirty="0">
                <a:latin typeface="Bahnschrift Light SemiCondensed" panose="020B0502040204020203" pitchFamily="34" charset="0"/>
                <a:ea typeface="Calibri" panose="020F0502020204030204" pitchFamily="34" charset="0"/>
                <a:cs typeface="Times New Roman" panose="02020603050405020304" pitchFamily="18" charset="0"/>
              </a:rPr>
              <a:t>nuevo modelo de compra pública basada en valor</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 es: </a:t>
            </a:r>
          </a:p>
          <a:p>
            <a:pPr lvl="2"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una solución innovadora </a:t>
            </a:r>
          </a:p>
          <a:p>
            <a:pPr lvl="2"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que demuestra que </a:t>
            </a:r>
            <a:r>
              <a:rPr lang="es-ES" u="sng" dirty="0">
                <a:solidFill>
                  <a:schemeClr val="accent1"/>
                </a:solidFill>
                <a:latin typeface="Bahnschrift Light SemiCondensed" panose="020B0502040204020203" pitchFamily="34" charset="0"/>
                <a:ea typeface="Calibri" panose="020F0502020204030204" pitchFamily="34" charset="0"/>
                <a:cs typeface="Times New Roman" panose="02020603050405020304" pitchFamily="18" charset="0"/>
              </a:rPr>
              <a:t>la contratación pública es una herramienta estratégica</a:t>
            </a:r>
            <a:r>
              <a:rPr lang="es-ES" dirty="0">
                <a:solidFill>
                  <a:schemeClr val="accent2">
                    <a:lumMod val="75000"/>
                  </a:schemeClr>
                </a:solidFill>
                <a:latin typeface="Bahnschrift Light SemiCondensed" panose="020B0502040204020203" pitchFamily="34" charset="0"/>
                <a:ea typeface="Calibri" panose="020F0502020204030204" pitchFamily="34" charset="0"/>
                <a:cs typeface="Times New Roman" panose="02020603050405020304" pitchFamily="18" charset="0"/>
              </a:rPr>
              <a:t> </a:t>
            </a:r>
            <a:r>
              <a:rPr lang="es-ES" dirty="0">
                <a:latin typeface="Bahnschrift Light SemiCondensed" panose="020B0502040204020203" pitchFamily="34" charset="0"/>
                <a:ea typeface="Calibri" panose="020F0502020204030204" pitchFamily="34" charset="0"/>
                <a:cs typeface="Times New Roman" panose="02020603050405020304" pitchFamily="18" charset="0"/>
              </a:rPr>
              <a:t>para la satisfacción de necesidades en los centros sanitarios, </a:t>
            </a:r>
          </a:p>
          <a:p>
            <a:pPr marL="2114550" lvl="4" indent="-285750" algn="just">
              <a:lnSpc>
                <a:spcPct val="150000"/>
              </a:lnSpc>
              <a:spcAft>
                <a:spcPts val="800"/>
              </a:spcAft>
              <a:buFont typeface="Wingdings" panose="05000000000000000000" pitchFamily="2" charset="2"/>
              <a:buChar char="§"/>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mediante la adquisición de bienes y servicios de calidad </a:t>
            </a:r>
          </a:p>
          <a:p>
            <a:pPr marL="2114550" lvl="4" indent="-285750" algn="just">
              <a:lnSpc>
                <a:spcPct val="150000"/>
              </a:lnSpc>
              <a:spcAft>
                <a:spcPts val="800"/>
              </a:spcAft>
              <a:buFont typeface="Wingdings" panose="05000000000000000000" pitchFamily="2" charset="2"/>
              <a:buChar char="§"/>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y a precios competitivos, </a:t>
            </a:r>
          </a:p>
          <a:p>
            <a:pPr lvl="2" algn="just">
              <a:lnSpc>
                <a:spcPct val="150000"/>
              </a:lnSpc>
              <a:spcAft>
                <a:spcPts val="800"/>
              </a:spcAft>
              <a:defRPr/>
            </a:pPr>
            <a:r>
              <a:rPr lang="es-ES" dirty="0">
                <a:latin typeface="Bahnschrift Light SemiCondensed" panose="020B0502040204020203" pitchFamily="34" charset="0"/>
                <a:ea typeface="Calibri" panose="020F0502020204030204" pitchFamily="34" charset="0"/>
                <a:cs typeface="Times New Roman" panose="02020603050405020304" pitchFamily="18" charset="0"/>
              </a:rPr>
              <a:t>con clara incidencia en la mejora de los resultados en salud</a:t>
            </a:r>
            <a:r>
              <a:rPr lang="es-ES" dirty="0">
                <a:latin typeface="Arial" panose="020B0604020202020204" pitchFamily="34" charset="0"/>
                <a:ea typeface="Calibri" panose="020F0502020204030204" pitchFamily="34" charset="0"/>
                <a:cs typeface="Times New Roman" panose="02020603050405020304" pitchFamily="18" charset="0"/>
              </a:rPr>
              <a:t>.</a:t>
            </a:r>
            <a:endParaRPr lang="es-ES" sz="2400" dirty="0">
              <a:ea typeface="Calibri" panose="020F0502020204030204" pitchFamily="34" charset="0"/>
              <a:cs typeface="Times New Roman" panose="02020603050405020304" pitchFamily="18" charset="0"/>
            </a:endParaRPr>
          </a:p>
        </p:txBody>
      </p:sp>
      <p:sp>
        <p:nvSpPr>
          <p:cNvPr id="3" name="Rectángulo 2"/>
          <p:cNvSpPr/>
          <p:nvPr/>
        </p:nvSpPr>
        <p:spPr>
          <a:xfrm>
            <a:off x="629265" y="799640"/>
            <a:ext cx="10148552" cy="388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wrap="square">
            <a:spAutoFit/>
          </a:bodyPr>
          <a:lstStyle/>
          <a:p>
            <a:pPr algn="ctr">
              <a:lnSpc>
                <a:spcPct val="107000"/>
              </a:lnSpc>
              <a:spcAft>
                <a:spcPts val="800"/>
              </a:spcAft>
              <a:defRPr/>
            </a:pPr>
            <a:r>
              <a:rPr lang="es-ES"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11. Conclusiones generales</a:t>
            </a:r>
            <a:endParaRPr lang="es-ES" b="1"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Flecha: a la derecha con bandas 5"/>
          <p:cNvSpPr/>
          <p:nvPr/>
        </p:nvSpPr>
        <p:spPr>
          <a:xfrm rot="19585270">
            <a:off x="1730612" y="2633212"/>
            <a:ext cx="273050" cy="254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Flecha: a la derecha con bandas 6"/>
          <p:cNvSpPr/>
          <p:nvPr/>
        </p:nvSpPr>
        <p:spPr>
          <a:xfrm rot="19585270">
            <a:off x="1730612" y="3195187"/>
            <a:ext cx="273050" cy="254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Flecha: a la derecha con bandas 7"/>
          <p:cNvSpPr/>
          <p:nvPr/>
        </p:nvSpPr>
        <p:spPr>
          <a:xfrm rot="19585270">
            <a:off x="1729025" y="5136700"/>
            <a:ext cx="273050" cy="254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4" name="Imagen 3"/>
          <p:cNvPicPr>
            <a:picLocks noChangeAspect="1"/>
          </p:cNvPicPr>
          <p:nvPr/>
        </p:nvPicPr>
        <p:blipFill>
          <a:blip r:embed="rId2"/>
          <a:stretch>
            <a:fillRect/>
          </a:stretch>
        </p:blipFill>
        <p:spPr>
          <a:xfrm>
            <a:off x="805328" y="2468379"/>
            <a:ext cx="653593" cy="653593"/>
          </a:xfrm>
          <a:prstGeom prst="rect">
            <a:avLst/>
          </a:prstGeom>
        </p:spPr>
      </p:pic>
      <p:pic>
        <p:nvPicPr>
          <p:cNvPr id="5" name="Imagen 4"/>
          <p:cNvPicPr>
            <a:picLocks noChangeAspect="1"/>
          </p:cNvPicPr>
          <p:nvPr/>
        </p:nvPicPr>
        <p:blipFill>
          <a:blip r:embed="rId3"/>
          <a:stretch>
            <a:fillRect/>
          </a:stretch>
        </p:blipFill>
        <p:spPr>
          <a:xfrm>
            <a:off x="818337" y="3798127"/>
            <a:ext cx="653593" cy="653593"/>
          </a:xfrm>
          <a:prstGeom prst="rect">
            <a:avLst/>
          </a:prstGeom>
        </p:spPr>
      </p:pic>
      <p:pic>
        <p:nvPicPr>
          <p:cNvPr id="9" name="Imagen 8"/>
          <p:cNvPicPr>
            <a:picLocks noChangeAspect="1"/>
          </p:cNvPicPr>
          <p:nvPr/>
        </p:nvPicPr>
        <p:blipFill>
          <a:blip r:embed="rId4"/>
          <a:stretch>
            <a:fillRect/>
          </a:stretch>
        </p:blipFill>
        <p:spPr>
          <a:xfrm>
            <a:off x="818337" y="4979037"/>
            <a:ext cx="732315" cy="732315"/>
          </a:xfrm>
          <a:prstGeom prst="rect">
            <a:avLst/>
          </a:prstGeom>
        </p:spPr>
      </p:pic>
      <p:sp>
        <p:nvSpPr>
          <p:cNvPr id="12" name="Text Box 7">
            <a:extLst>
              <a:ext uri="{FF2B5EF4-FFF2-40B4-BE49-F238E27FC236}">
                <a16:creationId xmlns:a16="http://schemas.microsoft.com/office/drawing/2014/main" id="{5868B8BD-5332-4F13-AAD6-2C3B72F999D4}"/>
              </a:ext>
            </a:extLst>
          </p:cNvPr>
          <p:cNvSpPr txBox="1">
            <a:spLocks noChangeArrowheads="1"/>
          </p:cNvSpPr>
          <p:nvPr/>
        </p:nvSpPr>
        <p:spPr bwMode="auto">
          <a:xfrm>
            <a:off x="0" y="60343"/>
            <a:ext cx="12192000" cy="338554"/>
          </a:xfrm>
          <a:prstGeom prst="rect">
            <a:avLst/>
          </a:prstGeom>
          <a:solidFill>
            <a:schemeClr val="accent1">
              <a:lumMod val="60000"/>
              <a:lumOff val="40000"/>
            </a:schemeClr>
          </a:solidFill>
          <a:ln w="28575"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miter lim="800000"/>
            <a:headEnd/>
            <a:tailEnd/>
          </a:ln>
          <a:effectLst>
            <a:prstShdw prst="shdw17" dist="17961" dir="2700000">
              <a:srgbClr val="4D004D"/>
            </a:prstShdw>
          </a:effectLst>
        </p:spPr>
        <p:txBody>
          <a:bodyPr wrap="square" anchor="ctr">
            <a:spAutoFit/>
          </a:bodyPr>
          <a:lstStyle>
            <a:lvl1pPr algn="r">
              <a:spcBef>
                <a:spcPct val="20000"/>
              </a:spcBef>
              <a:buSzPct val="85000"/>
              <a:buChar char=" "/>
              <a:defRPr sz="1200" b="1">
                <a:solidFill>
                  <a:srgbClr val="336600"/>
                </a:solidFill>
                <a:latin typeface="Arial Narrow" panose="020B0606020202030204" pitchFamily="34" charset="0"/>
              </a:defRPr>
            </a:lvl1pPr>
            <a:lvl2pPr marL="742950" indent="-285750">
              <a:spcBef>
                <a:spcPct val="20000"/>
              </a:spcBef>
              <a:buChar char="–"/>
              <a:defRPr sz="2000" b="1">
                <a:solidFill>
                  <a:schemeClr val="tx1"/>
                </a:solidFill>
                <a:latin typeface="Arial Narrow" panose="020B0606020202030204" pitchFamily="34" charset="0"/>
              </a:defRPr>
            </a:lvl2pPr>
            <a:lvl3pPr marL="1143000" indent="-228600">
              <a:spcBef>
                <a:spcPct val="20000"/>
              </a:spcBef>
              <a:buChar char="•"/>
              <a:defRPr sz="12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algn="ctr">
              <a:defRPr/>
            </a:pPr>
            <a:r>
              <a:rPr lang="es-ES" sz="1600" dirty="0">
                <a:solidFill>
                  <a:schemeClr val="bg1"/>
                </a:solidFill>
                <a:latin typeface="Arial" panose="020B0604020202020204" pitchFamily="34" charset="0"/>
              </a:rPr>
              <a:t>PROYECTO DE ABORDAJE INTEGRAL DEL PACIENTE CON ARRITMIAS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109842"/>
            <a:ext cx="12192000" cy="1077218"/>
          </a:xfrm>
          <a:prstGeom prst="rect">
            <a:avLst/>
          </a:prstGeom>
          <a:solidFill>
            <a:schemeClr val="accent2">
              <a:lumMod val="20000"/>
              <a:lumOff val="80000"/>
            </a:schemeClr>
          </a:solid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s-ES" sz="3200" b="1">
                <a:ln/>
                <a:solidFill>
                  <a:srgbClr val="FF0000"/>
                </a:solidFill>
                <a:latin typeface="Arial Rounded MT Bold" panose="020F0704030504030204" pitchFamily="34" charset="0"/>
              </a:rPr>
              <a:t>“No podemos pretender que las cosas cambien, </a:t>
            </a:r>
          </a:p>
          <a:p>
            <a:pPr algn="ctr">
              <a:defRPr/>
            </a:pPr>
            <a:r>
              <a:rPr lang="es-ES" sz="3200" b="1">
                <a:ln/>
                <a:solidFill>
                  <a:srgbClr val="FF0000"/>
                </a:solidFill>
                <a:latin typeface="Arial Rounded MT Bold" panose="020F0704030504030204" pitchFamily="34" charset="0"/>
              </a:rPr>
              <a:t>si siempre hacemos lo mismo”</a:t>
            </a:r>
            <a:endParaRPr lang="es-ES" sz="3200" b="1" dirty="0">
              <a:ln/>
              <a:solidFill>
                <a:srgbClr val="FF0000"/>
              </a:solidFill>
              <a:latin typeface="Arial Rounded MT Bold" panose="020F0704030504030204" pitchFamily="34" charset="0"/>
            </a:endParaRPr>
          </a:p>
        </p:txBody>
      </p:sp>
      <p:sp>
        <p:nvSpPr>
          <p:cNvPr id="2" name="Nube 1"/>
          <p:cNvSpPr/>
          <p:nvPr/>
        </p:nvSpPr>
        <p:spPr>
          <a:xfrm>
            <a:off x="518615" y="415488"/>
            <a:ext cx="5841242" cy="1023582"/>
          </a:xfrm>
          <a:prstGeom prst="cloud">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Rounded MT Bold" panose="020F0704030504030204" pitchFamily="34" charset="0"/>
                <a:cs typeface="Arial" panose="020B0604020202020204" pitchFamily="34" charset="0"/>
              </a:rPr>
              <a:t>En palabras de Albert Einstein…</a:t>
            </a:r>
          </a:p>
        </p:txBody>
      </p:sp>
      <p:sp>
        <p:nvSpPr>
          <p:cNvPr id="3" name="CuadroTexto 2"/>
          <p:cNvSpPr txBox="1"/>
          <p:nvPr/>
        </p:nvSpPr>
        <p:spPr>
          <a:xfrm>
            <a:off x="0" y="4004960"/>
            <a:ext cx="12192000" cy="1261884"/>
          </a:xfrm>
          <a:prstGeom prst="rect">
            <a:avLst/>
          </a:prstGeom>
          <a:solidFill>
            <a:schemeClr val="accent1">
              <a:lumMod val="20000"/>
              <a:lumOff val="80000"/>
            </a:schemeClr>
          </a:solidFill>
        </p:spPr>
        <p:txBody>
          <a:bodyPr wrap="square" rtlCol="0">
            <a:spAutoFit/>
          </a:bodyPr>
          <a:lstStyle/>
          <a:p>
            <a:pPr algn="ctr"/>
            <a:r>
              <a:rPr lang="es-ES" sz="2800" dirty="0">
                <a:latin typeface="Arial Rounded MT Bold" panose="020F0704030504030204" pitchFamily="34" charset="0"/>
              </a:rPr>
              <a:t>¡Muchas gracias por su atención!</a:t>
            </a:r>
          </a:p>
          <a:p>
            <a:pPr algn="ctr"/>
            <a:endParaRPr lang="es-ES" sz="2800" dirty="0">
              <a:latin typeface="Arial Rounded MT Bold" panose="020F0704030504030204" pitchFamily="34" charset="0"/>
            </a:endParaRPr>
          </a:p>
          <a:p>
            <a:pPr algn="ctr"/>
            <a:r>
              <a:rPr lang="es-ES" sz="2000" dirty="0">
                <a:latin typeface="Arial" panose="020B0604020202020204" pitchFamily="34" charset="0"/>
                <a:cs typeface="Arial" panose="020B0604020202020204" pitchFamily="34" charset="0"/>
              </a:rPr>
              <a:t>Correo electrónico: amparo.simon.sspa@juntadeandalucia.es</a:t>
            </a:r>
            <a:endParaRPr lang="es-ES" sz="2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9914994" y="3622863"/>
            <a:ext cx="1341120" cy="1341120"/>
          </a:xfrm>
          <a:prstGeom prst="rect">
            <a:avLst/>
          </a:prstGeom>
        </p:spPr>
      </p:pic>
      <p:pic>
        <p:nvPicPr>
          <p:cNvPr id="6" name="Imagen 5"/>
          <p:cNvPicPr>
            <a:picLocks noChangeAspect="1"/>
          </p:cNvPicPr>
          <p:nvPr/>
        </p:nvPicPr>
        <p:blipFill>
          <a:blip r:embed="rId3"/>
          <a:stretch>
            <a:fillRect/>
          </a:stretch>
        </p:blipFill>
        <p:spPr>
          <a:xfrm>
            <a:off x="1188720" y="3775263"/>
            <a:ext cx="1188720" cy="11887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F3DB70A-07CE-437A-BD26-0FAEDE0D99CF}"/>
              </a:ext>
            </a:extLst>
          </p:cNvPr>
          <p:cNvSpPr/>
          <p:nvPr/>
        </p:nvSpPr>
        <p:spPr>
          <a:xfrm>
            <a:off x="0" y="729230"/>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COMPRA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1270" name="Marcador de número de diapositiva 3">
            <a:extLst>
              <a:ext uri="{FF2B5EF4-FFF2-40B4-BE49-F238E27FC236}">
                <a16:creationId xmlns:a16="http://schemas.microsoft.com/office/drawing/2014/main" id="{C76F17F9-718B-4D74-A864-76B63A9264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24C76C-1EC4-4A0F-905D-E8441B8EAC91}" type="slidenum">
              <a:rPr lang="es-ES" altLang="es-ES" sz="1200" smtClean="0">
                <a:solidFill>
                  <a:srgbClr val="898989"/>
                </a:solidFill>
              </a:rPr>
              <a:pPr>
                <a:lnSpc>
                  <a:spcPct val="100000"/>
                </a:lnSpc>
                <a:spcBef>
                  <a:spcPct val="0"/>
                </a:spcBef>
                <a:buFontTx/>
                <a:buNone/>
              </a:pPr>
              <a:t>7</a:t>
            </a:fld>
            <a:endParaRPr lang="es-ES" altLang="es-ES" sz="1200">
              <a:solidFill>
                <a:srgbClr val="898989"/>
              </a:solidFill>
            </a:endParaRPr>
          </a:p>
        </p:txBody>
      </p:sp>
      <p:sp>
        <p:nvSpPr>
          <p:cNvPr id="9" name="Rectángulo 8">
            <a:extLst>
              <a:ext uri="{FF2B5EF4-FFF2-40B4-BE49-F238E27FC236}">
                <a16:creationId xmlns:a16="http://schemas.microsoft.com/office/drawing/2014/main" id="{41075159-C1E1-4A6F-8F4B-6169A9DD25F3}"/>
              </a:ext>
            </a:extLst>
          </p:cNvPr>
          <p:cNvSpPr/>
          <p:nvPr/>
        </p:nvSpPr>
        <p:spPr>
          <a:xfrm>
            <a:off x="498425" y="1871663"/>
            <a:ext cx="11428412" cy="4704621"/>
          </a:xfrm>
          <a:prstGeom prst="rect">
            <a:avLst/>
          </a:prstGeom>
        </p:spPr>
        <p:txBody>
          <a:bodyPr>
            <a:spAutoFit/>
          </a:bodyPr>
          <a:lstStyle/>
          <a:p>
            <a:pPr algn="just">
              <a:lnSpc>
                <a:spcPct val="107000"/>
              </a:lnSpc>
              <a:spcAft>
                <a:spcPts val="0"/>
              </a:spcAft>
              <a:defRPr/>
            </a:pPr>
            <a:r>
              <a:rPr lang="es-ES" sz="2000" dirty="0">
                <a:latin typeface="Arial" panose="020B0604020202020204" pitchFamily="34" charset="0"/>
                <a:ea typeface="Calibri" panose="020F0502020204030204" pitchFamily="34" charset="0"/>
                <a:cs typeface="Times New Roman" panose="02020603050405020304" pitchFamily="18" charset="0"/>
              </a:rPr>
              <a:t>En la ley de contratos del 2017 encontramos varios artículos en los que nos podemos apoyar para justificar esta nueva forma de contratar:</a:t>
            </a:r>
            <a:endParaRPr lang="es-ES" dirty="0">
              <a:ea typeface="Calibri" panose="020F0502020204030204" pitchFamily="34" charset="0"/>
              <a:cs typeface="Times New Roman" panose="02020603050405020304" pitchFamily="18" charset="0"/>
            </a:endParaRPr>
          </a:p>
          <a:p>
            <a:pPr algn="just">
              <a:lnSpc>
                <a:spcPct val="107000"/>
              </a:lnSpc>
              <a:defRPr/>
            </a:pPr>
            <a:r>
              <a:rPr lang="es-ES" sz="20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defRPr/>
            </a:pPr>
            <a:r>
              <a:rPr lang="es-ES" sz="2000"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Dibujar diferente el objeto del contrato</a:t>
            </a:r>
          </a:p>
          <a:p>
            <a:pPr algn="just">
              <a:lnSpc>
                <a:spcPct val="107000"/>
              </a:lnSpc>
              <a:spcAft>
                <a:spcPts val="0"/>
              </a:spcAft>
              <a:defRPr/>
            </a:pPr>
            <a:endParaRPr lang="es-E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defRPr/>
            </a:pPr>
            <a:r>
              <a:rPr lang="es-ES" sz="2000" dirty="0">
                <a:latin typeface="Arial" panose="020B0604020202020204" pitchFamily="34" charset="0"/>
                <a:ea typeface="Calibri" panose="020F0502020204030204" pitchFamily="34" charset="0"/>
                <a:cs typeface="Times New Roman" panose="02020603050405020304" pitchFamily="18" charset="0"/>
              </a:rPr>
              <a:t>pasar del mero suministro o servicio a soluciones globales que aporten valor añadido o soluciones innovadoras</a:t>
            </a:r>
            <a:endParaRPr lang="es-ES" dirty="0">
              <a:ea typeface="Calibri" panose="020F0502020204030204" pitchFamily="34" charset="0"/>
              <a:cs typeface="Times New Roman" panose="02020603050405020304" pitchFamily="18" charset="0"/>
            </a:endParaRPr>
          </a:p>
          <a:p>
            <a:pPr algn="just">
              <a:lnSpc>
                <a:spcPct val="107000"/>
              </a:lnSpc>
              <a:spcAft>
                <a:spcPts val="0"/>
              </a:spcAft>
              <a:defRPr/>
            </a:pPr>
            <a:r>
              <a:rPr lang="es-ES" sz="2000" dirty="0">
                <a:solidFill>
                  <a:srgbClr val="000000"/>
                </a:solidFill>
                <a:ea typeface="Calibri" panose="020F0502020204030204" pitchFamily="34" charset="0"/>
                <a:cs typeface="Calibri" panose="020F0502020204030204" pitchFamily="34" charset="0"/>
              </a:rPr>
              <a:t> </a:t>
            </a:r>
            <a:endParaRPr lang="es-ES" dirty="0">
              <a:ea typeface="Calibri" panose="020F0502020204030204" pitchFamily="34" charset="0"/>
              <a:cs typeface="Times New Roman" panose="02020603050405020304" pitchFamily="18" charset="0"/>
            </a:endParaRPr>
          </a:p>
          <a:p>
            <a:pPr algn="just">
              <a:lnSpc>
                <a:spcPct val="107000"/>
              </a:lnSpc>
              <a:spcAft>
                <a:spcPts val="0"/>
              </a:spcAft>
              <a:defRPr/>
            </a:pPr>
            <a:r>
              <a:rPr lang="es-ES" i="1" dirty="0">
                <a:latin typeface="Arial" panose="020B0604020202020204" pitchFamily="34" charset="0"/>
                <a:ea typeface="Calibri" panose="020F0502020204030204" pitchFamily="34" charset="0"/>
                <a:cs typeface="Times New Roman" panose="02020603050405020304" pitchFamily="18" charset="0"/>
              </a:rPr>
              <a:t>Artículo 99. Objeto del contrato</a:t>
            </a:r>
            <a:endParaRPr lang="es-ES" dirty="0">
              <a:ea typeface="Calibri" panose="020F0502020204030204" pitchFamily="34" charset="0"/>
              <a:cs typeface="Times New Roman" panose="02020603050405020304" pitchFamily="18" charset="0"/>
            </a:endParaRPr>
          </a:p>
          <a:p>
            <a:pPr algn="just">
              <a:lnSpc>
                <a:spcPct val="107000"/>
              </a:lnSpc>
              <a:spcAft>
                <a:spcPts val="0"/>
              </a:spcAft>
              <a:defRPr/>
            </a:pPr>
            <a:r>
              <a:rPr lang="es-ES" i="1" dirty="0">
                <a:latin typeface="Arial" panose="020B0604020202020204" pitchFamily="34" charset="0"/>
                <a:ea typeface="Calibri" panose="020F0502020204030204" pitchFamily="34" charset="0"/>
                <a:cs typeface="Times New Roman" panose="02020603050405020304" pitchFamily="18" charset="0"/>
              </a:rPr>
              <a:t> </a:t>
            </a:r>
            <a:endParaRPr lang="es-ES" dirty="0">
              <a:ea typeface="Calibri" panose="020F0502020204030204" pitchFamily="34" charset="0"/>
              <a:cs typeface="Times New Roman" panose="02020603050405020304" pitchFamily="18" charset="0"/>
            </a:endParaRPr>
          </a:p>
          <a:p>
            <a:pPr lvl="2" algn="just">
              <a:defRPr/>
            </a:pPr>
            <a:r>
              <a:rPr lang="es-ES" i="1" dirty="0">
                <a:latin typeface="Arial" panose="020B0604020202020204" pitchFamily="34" charset="0"/>
                <a:ea typeface="Calibri" panose="020F0502020204030204" pitchFamily="34" charset="0"/>
              </a:rPr>
              <a:t>1. El objeto de los contratos del sector público deberá ser determinado. </a:t>
            </a:r>
            <a:r>
              <a:rPr lang="es-ES" i="1" u="sng" dirty="0">
                <a:latin typeface="Arial" panose="020B0604020202020204" pitchFamily="34" charset="0"/>
                <a:ea typeface="Calibri" panose="020F0502020204030204" pitchFamily="34" charset="0"/>
              </a:rPr>
              <a:t>El mismo se podrá definir en atención a las necesidades o funcionalidades concretas que se pretenden satisfacer, sin cerrar el objeto del contrato a una solución única</a:t>
            </a:r>
            <a:r>
              <a:rPr lang="es-ES" i="1" dirty="0">
                <a:latin typeface="Arial" panose="020B0604020202020204" pitchFamily="34" charset="0"/>
                <a:ea typeface="Calibri" panose="020F0502020204030204" pitchFamily="34" charset="0"/>
              </a:rPr>
              <a:t>. En especial, se definirán de este modo en aquellos contratos en los que se estime que pueden incorporarse innovaciones tecnológicas, sociales o ambientales que mejoren la eficiencia y sostenibilidad de los bienes, obras o servicios que se contraten</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37649DD-DF9F-4AAC-99AA-E703104BD02F}"/>
              </a:ext>
            </a:extLst>
          </p:cNvPr>
          <p:cNvSpPr/>
          <p:nvPr/>
        </p:nvSpPr>
        <p:spPr>
          <a:xfrm>
            <a:off x="0" y="748895"/>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CONTRATACIÓN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3318" name="Marcador de número de diapositiva 3">
            <a:extLst>
              <a:ext uri="{FF2B5EF4-FFF2-40B4-BE49-F238E27FC236}">
                <a16:creationId xmlns:a16="http://schemas.microsoft.com/office/drawing/2014/main" id="{70A50A49-7AAF-472F-AAAB-7DDA353CA5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9CEEB15-D97E-4231-B51A-0C228EE1CB9D}" type="slidenum">
              <a:rPr lang="es-ES" altLang="es-ES" sz="1200" smtClean="0">
                <a:solidFill>
                  <a:srgbClr val="898989"/>
                </a:solidFill>
              </a:rPr>
              <a:pPr>
                <a:lnSpc>
                  <a:spcPct val="100000"/>
                </a:lnSpc>
                <a:spcBef>
                  <a:spcPct val="0"/>
                </a:spcBef>
                <a:buFontTx/>
                <a:buNone/>
              </a:pPr>
              <a:t>8</a:t>
            </a:fld>
            <a:endParaRPr lang="es-ES" altLang="es-ES" sz="1200">
              <a:solidFill>
                <a:srgbClr val="898989"/>
              </a:solidFill>
            </a:endParaRPr>
          </a:p>
        </p:txBody>
      </p:sp>
      <p:sp>
        <p:nvSpPr>
          <p:cNvPr id="10" name="Rectángulo 9">
            <a:extLst>
              <a:ext uri="{FF2B5EF4-FFF2-40B4-BE49-F238E27FC236}">
                <a16:creationId xmlns:a16="http://schemas.microsoft.com/office/drawing/2014/main" id="{242DD4EB-079B-419F-B5AB-70A51858F83A}"/>
              </a:ext>
            </a:extLst>
          </p:cNvPr>
          <p:cNvSpPr/>
          <p:nvPr/>
        </p:nvSpPr>
        <p:spPr>
          <a:xfrm>
            <a:off x="1090613" y="2533650"/>
            <a:ext cx="9621837" cy="2843855"/>
          </a:xfrm>
          <a:prstGeom prst="rect">
            <a:avLst/>
          </a:prstGeom>
        </p:spPr>
        <p:txBody>
          <a:bodyPr>
            <a:spAutoFit/>
          </a:bodyPr>
          <a:lstStyle/>
          <a:p>
            <a:pPr algn="ctr">
              <a:lnSpc>
                <a:spcPct val="107000"/>
              </a:lnSpc>
              <a:spcAft>
                <a:spcPts val="0"/>
              </a:spcAft>
              <a:defRPr/>
            </a:pPr>
            <a:r>
              <a:rPr lang="es-ES" sz="2000"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Pago del precio por resultados</a:t>
            </a:r>
          </a:p>
          <a:p>
            <a:pPr algn="just">
              <a:lnSpc>
                <a:spcPct val="107000"/>
              </a:lnSpc>
              <a:spcAft>
                <a:spcPts val="0"/>
              </a:spcAft>
              <a:defRPr/>
            </a:pP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“Artículo 102. Precio</a:t>
            </a:r>
          </a:p>
          <a:p>
            <a:pPr algn="just">
              <a:spcAft>
                <a:spcPts val="0"/>
              </a:spcAft>
              <a:defRPr/>
            </a:pPr>
            <a:r>
              <a:rPr lang="es-ES" i="1" dirty="0">
                <a:solidFill>
                  <a:srgbClr val="000000"/>
                </a:solidFill>
                <a:latin typeface="Arial" panose="020B0604020202020204" pitchFamily="34" charset="0"/>
                <a:ea typeface="Calibri" panose="020F0502020204030204" pitchFamily="34" charset="0"/>
              </a:rPr>
              <a:t>…</a:t>
            </a:r>
            <a:endParaRPr lang="es-ES" dirty="0">
              <a:solidFill>
                <a:srgbClr val="000000"/>
              </a:solidFill>
              <a:ea typeface="Calibri" panose="020F0502020204030204" pitchFamily="34" charset="0"/>
            </a:endParaRPr>
          </a:p>
          <a:p>
            <a:pPr algn="just">
              <a:spcAft>
                <a:spcPts val="0"/>
              </a:spcAft>
              <a:defRPr/>
            </a:pPr>
            <a:r>
              <a:rPr lang="es-ES" i="1" dirty="0">
                <a:solidFill>
                  <a:srgbClr val="000000"/>
                </a:solidFill>
                <a:latin typeface="Arial" panose="020B0604020202020204" pitchFamily="34" charset="0"/>
                <a:ea typeface="Calibri" panose="020F0502020204030204" pitchFamily="34" charset="0"/>
              </a:rPr>
              <a:t> </a:t>
            </a:r>
            <a:endParaRPr lang="es-ES" dirty="0">
              <a:solidFill>
                <a:srgbClr val="000000"/>
              </a:solidFill>
              <a:ea typeface="Calibri" panose="020F0502020204030204" pitchFamily="34" charset="0"/>
            </a:endParaRPr>
          </a:p>
          <a:p>
            <a:pPr algn="just">
              <a:spcAft>
                <a:spcPts val="0"/>
              </a:spcAft>
              <a:defRPr/>
            </a:pPr>
            <a:r>
              <a:rPr lang="es-ES" sz="2000" i="1" dirty="0">
                <a:solidFill>
                  <a:srgbClr val="000000"/>
                </a:solidFill>
                <a:latin typeface="Arial" panose="020B0604020202020204" pitchFamily="34" charset="0"/>
                <a:ea typeface="Calibri" panose="020F0502020204030204" pitchFamily="34" charset="0"/>
              </a:rPr>
              <a:t>6. Los contratos, cuando su naturaleza y objeto lo permitan, podrán incluir cláusulas de variación de precios en función del cumplimiento o incumplimiento de determinados objetivos de plazos o de rendimiento, debiendo establecerse con precisión los supuestos en que se producirán estas variaciones y las reglas para su determinación, de manera que el precio sea determinable en todo caso.”</a:t>
            </a:r>
            <a:endParaRPr lang="es-ES" sz="2000" dirty="0">
              <a:solidFill>
                <a:srgbClr val="000000"/>
              </a:solidFill>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F4FB8A-4B08-4BDE-81EA-9CE40CECB510}"/>
              </a:ext>
            </a:extLst>
          </p:cNvPr>
          <p:cNvSpPr/>
          <p:nvPr/>
        </p:nvSpPr>
        <p:spPr>
          <a:xfrm>
            <a:off x="0" y="788224"/>
            <a:ext cx="12192000" cy="7270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a:softEdge rad="12700"/>
          </a:effectLst>
        </p:spPr>
        <p:txBody>
          <a:bodyPr>
            <a:spAutoFit/>
          </a:bodyPr>
          <a:lstStyle/>
          <a:p>
            <a:pPr algn="ctr">
              <a:lnSpc>
                <a:spcPct val="107000"/>
              </a:lnSpc>
              <a:spcAft>
                <a:spcPts val="800"/>
              </a:spcAft>
              <a:defRPr/>
            </a:pPr>
            <a:r>
              <a:rPr lang="es-ES" sz="2000" b="1" dirty="0">
                <a:solidFill>
                  <a:schemeClr val="accent2">
                    <a:lumMod val="75000"/>
                  </a:schemeClr>
                </a:solidFill>
                <a:effectLst>
                  <a:outerShdw blurRad="50800" dist="50800" dir="5400000" algn="ctr" rotWithShape="0">
                    <a:schemeClr val="bg1"/>
                  </a:outerShdw>
                </a:effectLst>
                <a:latin typeface="Arial" panose="020B0604020202020204" pitchFamily="34" charset="0"/>
                <a:ea typeface="Calibri" panose="020F0502020204030204" pitchFamily="34" charset="0"/>
                <a:cs typeface="Times New Roman" panose="02020603050405020304" pitchFamily="18" charset="0"/>
              </a:rPr>
              <a:t>3. HERRAMIENTAS PREVISTAS EN LA LEY DE CONTRATOS DEL SECTOR PÚBLICO PARA LA CONTRATACIÓN PÚBLICA BASADA EN VALOR</a:t>
            </a:r>
            <a:endParaRPr lang="es-ES" sz="2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5366" name="Marcador de número de diapositiva 3">
            <a:extLst>
              <a:ext uri="{FF2B5EF4-FFF2-40B4-BE49-F238E27FC236}">
                <a16:creationId xmlns:a16="http://schemas.microsoft.com/office/drawing/2014/main" id="{96A21833-2213-4454-A4E3-B0D983A15E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49CBBA8-2FC1-4A2E-A89C-A609F6976E06}" type="slidenum">
              <a:rPr lang="es-ES" altLang="es-ES" sz="1200" smtClean="0">
                <a:solidFill>
                  <a:srgbClr val="898989"/>
                </a:solidFill>
              </a:rPr>
              <a:pPr>
                <a:lnSpc>
                  <a:spcPct val="100000"/>
                </a:lnSpc>
                <a:spcBef>
                  <a:spcPct val="0"/>
                </a:spcBef>
                <a:buFontTx/>
                <a:buNone/>
              </a:pPr>
              <a:t>9</a:t>
            </a:fld>
            <a:endParaRPr lang="es-ES" altLang="es-ES" sz="1200">
              <a:solidFill>
                <a:srgbClr val="898989"/>
              </a:solidFill>
            </a:endParaRPr>
          </a:p>
        </p:txBody>
      </p:sp>
      <p:sp>
        <p:nvSpPr>
          <p:cNvPr id="9" name="Rectángulo 8">
            <a:extLst>
              <a:ext uri="{FF2B5EF4-FFF2-40B4-BE49-F238E27FC236}">
                <a16:creationId xmlns:a16="http://schemas.microsoft.com/office/drawing/2014/main" id="{B656C359-F2B8-4EE8-8C5E-49462BD30EE0}"/>
              </a:ext>
            </a:extLst>
          </p:cNvPr>
          <p:cNvSpPr/>
          <p:nvPr/>
        </p:nvSpPr>
        <p:spPr>
          <a:xfrm>
            <a:off x="865187" y="1656260"/>
            <a:ext cx="10461625" cy="4413516"/>
          </a:xfrm>
          <a:prstGeom prst="rect">
            <a:avLst/>
          </a:prstGeom>
        </p:spPr>
        <p:txBody>
          <a:bodyPr>
            <a:spAutoFit/>
          </a:bodyPr>
          <a:lstStyle/>
          <a:p>
            <a:pPr algn="ctr">
              <a:lnSpc>
                <a:spcPct val="107000"/>
              </a:lnSpc>
              <a:defRPr/>
            </a:pPr>
            <a:r>
              <a:rPr lang="es-ES" sz="2000"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Apoyo en el mercado para buscar soluciones innovadoras a las necesidades públicas: </a:t>
            </a:r>
          </a:p>
          <a:p>
            <a:pPr algn="just">
              <a:spcAft>
                <a:spcPts val="0"/>
              </a:spcAft>
              <a:defRPr/>
            </a:pPr>
            <a:r>
              <a:rPr lang="es-ES" dirty="0">
                <a:solidFill>
                  <a:srgbClr val="000000"/>
                </a:solidFill>
                <a:latin typeface="Arial" panose="020B0604020202020204" pitchFamily="34" charset="0"/>
                <a:ea typeface="Calibri" panose="020F0502020204030204" pitchFamily="34" charset="0"/>
              </a:rPr>
              <a:t> </a:t>
            </a:r>
            <a:endParaRPr lang="es-ES" dirty="0">
              <a:solidFill>
                <a:srgbClr val="000000"/>
              </a:solidFill>
              <a:ea typeface="Calibri" panose="020F0502020204030204" pitchFamily="34" charset="0"/>
            </a:endParaRPr>
          </a:p>
          <a:p>
            <a:pPr algn="just">
              <a:lnSpc>
                <a:spcPct val="107000"/>
              </a:lnSpc>
              <a:defRPr/>
            </a:pPr>
            <a:r>
              <a:rPr lang="es-ES" sz="2000" b="1" u="sng" dirty="0">
                <a:solidFill>
                  <a:srgbClr val="C00000"/>
                </a:solidFill>
                <a:latin typeface="Bahnschrift Light SemiCondensed" panose="020B0502040204020203" pitchFamily="34" charset="0"/>
                <a:ea typeface="Calibri" panose="020F0502020204030204" pitchFamily="34" charset="0"/>
                <a:cs typeface="Times New Roman" panose="02020603050405020304" pitchFamily="18" charset="0"/>
              </a:rPr>
              <a:t>“Art. 115. Consultas preliminares del mercado.</a:t>
            </a:r>
          </a:p>
          <a:p>
            <a:pPr algn="just">
              <a:spcAft>
                <a:spcPts val="0"/>
              </a:spcAft>
              <a:defRPr/>
            </a:pPr>
            <a:r>
              <a:rPr lang="es-ES" sz="2000" dirty="0">
                <a:solidFill>
                  <a:srgbClr val="000000"/>
                </a:solidFill>
                <a:ea typeface="Calibri" panose="020F0502020204030204" pitchFamily="34" charset="0"/>
              </a:rPr>
              <a:t> </a:t>
            </a:r>
          </a:p>
          <a:p>
            <a:pPr indent="215900" algn="just">
              <a:spcAft>
                <a:spcPts val="0"/>
              </a:spcAft>
              <a:defRPr/>
            </a:pPr>
            <a:r>
              <a:rPr lang="es-ES" sz="2000" i="1" dirty="0">
                <a:latin typeface="Arial" panose="020B0604020202020204" pitchFamily="34" charset="0"/>
                <a:ea typeface="Calibri" panose="020F0502020204030204" pitchFamily="34" charset="0"/>
              </a:rPr>
              <a:t>1. Los órganos de contratación podrán realizar estudios de mercado y dirigir consultas a los operadores económicos que estuvieran activos en el mismo con la finalidad de preparar correctamente la licitación e informar a los citados operadores económicos acerca de sus planes y de los requisitos que exigirán para concurrir al procedimiento....</a:t>
            </a:r>
            <a:endParaRPr lang="es-ES" sz="2000" dirty="0">
              <a:latin typeface="Arial" panose="020B0604020202020204" pitchFamily="34" charset="0"/>
              <a:ea typeface="Calibri" panose="020F0502020204030204" pitchFamily="34" charset="0"/>
            </a:endParaRPr>
          </a:p>
          <a:p>
            <a:pPr indent="215900" algn="just">
              <a:spcAft>
                <a:spcPts val="0"/>
              </a:spcAft>
              <a:defRPr/>
            </a:pPr>
            <a:r>
              <a:rPr lang="es-ES" sz="2000" i="1" dirty="0">
                <a:latin typeface="Arial" panose="020B0604020202020204" pitchFamily="34" charset="0"/>
                <a:ea typeface="Calibri" panose="020F0502020204030204" pitchFamily="34" charset="0"/>
              </a:rPr>
              <a:t>2. El asesoramiento a que se refiere el apartado anterior será utilizado por el órgano de contratación para planificar el procedimiento de licitación y, también, durante la sustanciación del mismo, siempre y cuando ello no tenga el efecto de falsear la competencia o de vulnerar los principios de no discriminación y transparencia.</a:t>
            </a:r>
            <a:endParaRPr lang="es-ES" sz="2000" dirty="0">
              <a:latin typeface="Arial" panose="020B0604020202020204" pitchFamily="34" charset="0"/>
              <a:ea typeface="Calibri" panose="020F0502020204030204" pitchFamily="34" charset="0"/>
            </a:endParaRPr>
          </a:p>
          <a:p>
            <a:pPr indent="215900" algn="just">
              <a:spcAft>
                <a:spcPts val="0"/>
              </a:spcAft>
              <a:defRPr/>
            </a:pPr>
            <a:r>
              <a:rPr lang="es-ES" sz="2000" i="1" dirty="0">
                <a:solidFill>
                  <a:srgbClr val="000000"/>
                </a:solidFill>
                <a:latin typeface="Arial" panose="020B0604020202020204" pitchFamily="34" charset="0"/>
                <a:ea typeface="Calibri" panose="020F0502020204030204" pitchFamily="34" charset="0"/>
              </a:rPr>
              <a:t>3. ….. La participación en la consulta no impide la posterior intervención en el procedimiento de contratación que en su caso se tramite.</a:t>
            </a:r>
            <a:endParaRPr lang="es-ES" sz="2000" dirty="0">
              <a:solidFill>
                <a:srgbClr val="000000"/>
              </a:solidFill>
              <a:ea typeface="Calibri" panose="020F050202020403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7333</TotalTime>
  <Words>6284</Words>
  <Application>Microsoft Office PowerPoint</Application>
  <PresentationFormat>Panorámica</PresentationFormat>
  <Paragraphs>858</Paragraphs>
  <Slides>63</Slides>
  <Notes>17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63</vt:i4>
      </vt:variant>
    </vt:vector>
  </HeadingPairs>
  <TitlesOfParts>
    <vt:vector size="75" baseType="lpstr">
      <vt:lpstr>Arial</vt:lpstr>
      <vt:lpstr>Arial Rounded MT Bold</vt:lpstr>
      <vt:lpstr>Arimo</vt:lpstr>
      <vt:lpstr>Bahnschrift Light</vt:lpstr>
      <vt:lpstr>Bahnschrift Light SemiCondensed</vt:lpstr>
      <vt:lpstr>Calibri</vt:lpstr>
      <vt:lpstr>Calibri Light</vt:lpstr>
      <vt:lpstr>Courier New</vt:lpstr>
      <vt:lpstr>Source Sans Pro</vt:lpstr>
      <vt:lpstr>Symbol</vt:lpstr>
      <vt:lpstr>Wingdings</vt:lpstr>
      <vt:lpstr>Tema de Office</vt:lpstr>
      <vt:lpstr>   COMPRA PÚBLICA ESTRATÉGICA: PROYECTO DE ABORDAJE INTEGRAL DEL PACIENTE CON ARRITMIAS EN EL HOSPITAL UNIVERSITARIO REINA SOFÍA DE CÓRDOBA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Formación SEDISA</dc:creator>
  <cp:lastModifiedBy>MARIA DESAMPARADO SIMON VALERO</cp:lastModifiedBy>
  <cp:revision>238</cp:revision>
  <dcterms:created xsi:type="dcterms:W3CDTF">2021-05-12T09:33:39Z</dcterms:created>
  <dcterms:modified xsi:type="dcterms:W3CDTF">2025-03-13T22:14:00Z</dcterms:modified>
</cp:coreProperties>
</file>